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5" r:id="rId2"/>
    <p:sldId id="267" r:id="rId3"/>
    <p:sldId id="384" r:id="rId4"/>
    <p:sldId id="315" r:id="rId5"/>
    <p:sldId id="339" r:id="rId6"/>
    <p:sldId id="383" r:id="rId7"/>
    <p:sldId id="378" r:id="rId8"/>
    <p:sldId id="382" r:id="rId9"/>
    <p:sldId id="273" r:id="rId10"/>
    <p:sldId id="380" r:id="rId11"/>
    <p:sldId id="375" r:id="rId12"/>
    <p:sldId id="358" r:id="rId13"/>
    <p:sldId id="296" r:id="rId14"/>
  </p:sldIdLst>
  <p:sldSz cx="9906000" cy="6858000" type="A4"/>
  <p:notesSz cx="6797675" cy="9926638"/>
  <p:embeddedFontLst>
    <p:embeddedFont>
      <p:font typeface="나눔고딕 ExtraBold" panose="020D0904000000000000" pitchFamily="50" charset="-127"/>
      <p:bold r:id="rId16"/>
    </p:embeddedFont>
    <p:embeddedFont>
      <p:font typeface="나눔고딕" panose="020D0604000000000000" pitchFamily="50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custShowLst>
    <p:custShow name="재구성한 쇼 1" id="0">
      <p:sldLst>
        <p:sld r:id="rId7"/>
      </p:sldLst>
    </p:custShow>
    <p:custShow name="재구성한 쇼 2" id="1">
      <p:sldLst>
        <p:sld r:id="rId4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353" userDrawn="1">
          <p15:clr>
            <a:srgbClr val="A4A3A4"/>
          </p15:clr>
        </p15:guide>
        <p15:guide id="4" pos="580" userDrawn="1">
          <p15:clr>
            <a:srgbClr val="A4A3A4"/>
          </p15:clr>
        </p15:guide>
        <p15:guide id="5" pos="5887" userDrawn="1">
          <p15:clr>
            <a:srgbClr val="A4A3A4"/>
          </p15:clr>
        </p15:guide>
        <p15:guide id="6" orient="horz" pos="3748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618" userDrawn="1">
          <p15:clr>
            <a:srgbClr val="A4A3A4"/>
          </p15:clr>
        </p15:guide>
        <p15:guide id="9" orient="horz" pos="890" userDrawn="1">
          <p15:clr>
            <a:srgbClr val="A4A3A4"/>
          </p15:clr>
        </p15:guide>
        <p15:guide id="10" orient="horz" pos="1117" userDrawn="1">
          <p15:clr>
            <a:srgbClr val="A4A3A4"/>
          </p15:clr>
        </p15:guide>
        <p15:guide id="11" orient="horz" pos="1344" userDrawn="1">
          <p15:clr>
            <a:srgbClr val="A4A3A4"/>
          </p15:clr>
        </p15:guide>
        <p15:guide id="12" pos="56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F6"/>
    <a:srgbClr val="FFFFFF"/>
    <a:srgbClr val="FF33CC"/>
    <a:srgbClr val="2DBFC5"/>
    <a:srgbClr val="ED161D"/>
    <a:srgbClr val="16C1F3"/>
    <a:srgbClr val="3FB97B"/>
    <a:srgbClr val="F05A67"/>
    <a:srgbClr val="ACCFBA"/>
    <a:srgbClr val="1FB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7" autoAdjust="0"/>
    <p:restoredTop sz="94660"/>
  </p:normalViewPr>
  <p:slideViewPr>
    <p:cSldViewPr>
      <p:cViewPr varScale="1">
        <p:scale>
          <a:sx n="113" d="100"/>
          <a:sy n="113" d="100"/>
        </p:scale>
        <p:origin x="1248" y="102"/>
      </p:cViewPr>
      <p:guideLst>
        <p:guide orient="horz" pos="255"/>
        <p:guide pos="353"/>
        <p:guide pos="580"/>
        <p:guide pos="5887"/>
        <p:guide orient="horz" pos="3748"/>
        <p:guide orient="horz" pos="3884"/>
        <p:guide orient="horz" pos="618"/>
        <p:guide orient="horz" pos="890"/>
        <p:guide orient="horz" pos="1117"/>
        <p:guide orient="horz" pos="1344"/>
        <p:guide pos="56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3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2BD91-A507-4C89-9D41-5A733E70D2FB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525EE-4C97-4A36-91B7-2FF04F966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74012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381098" y="12893"/>
            <a:ext cx="4215786" cy="630025"/>
            <a:chOff x="1381098" y="12893"/>
            <a:chExt cx="4215786" cy="63002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381098" y="71438"/>
              <a:ext cx="3643909" cy="285728"/>
            </a:xfrm>
            <a:prstGeom prst="roundRect">
              <a:avLst>
                <a:gd name="adj" fmla="val 30001"/>
              </a:avLst>
            </a:prstGeom>
            <a:solidFill>
              <a:srgbClr val="008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이등변삼각형의 성질을 알아볼까요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453876" y="12893"/>
              <a:ext cx="1143008" cy="630025"/>
              <a:chOff x="4493564" y="12893"/>
              <a:chExt cx="1143008" cy="630025"/>
            </a:xfrm>
          </p:grpSpPr>
          <p:pic>
            <p:nvPicPr>
              <p:cNvPr id="11" name="Picture 2" descr="C:\Users\shs\Desktop\Untitled4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779316" y="12893"/>
                <a:ext cx="611530" cy="560175"/>
              </a:xfrm>
              <a:prstGeom prst="rect">
                <a:avLst/>
              </a:prstGeom>
              <a:noFill/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4493564" y="428604"/>
                <a:ext cx="1143008" cy="2143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/>
          <p:cNvGrpSpPr/>
          <p:nvPr userDrawn="1"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62080" y="-111150"/>
            <a:ext cx="60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75E2-8BC1-4627-99B8-4991E820B6DD}" type="datetimeFigureOut">
              <a:rPr lang="ko-KR" altLang="en-US" smtClean="0"/>
              <a:pPr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080A-0838-48B4-8445-CC81EC7FB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2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1.png"/><Relationship Id="rId7" Type="http://schemas.openxmlformats.org/officeDocument/2006/relationships/slide" Target="slide5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slide" Target="slide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2.xml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.png"/><Relationship Id="rId7" Type="http://schemas.openxmlformats.org/officeDocument/2006/relationships/hyperlink" Target="4_2_2_3.mp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6.xml"/><Relationship Id="rId7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9.JPG"/><Relationship Id="rId5" Type="http://schemas.openxmlformats.org/officeDocument/2006/relationships/image" Target="../media/image1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10.jpeg"/><Relationship Id="rId5" Type="http://schemas.openxmlformats.org/officeDocument/2006/relationships/image" Target="../media/image1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7.xml"/><Relationship Id="rId7" Type="http://schemas.openxmlformats.org/officeDocument/2006/relationships/slide" Target="slide12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slide" Target="slide12.xml"/><Relationship Id="rId12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slide" Target="slide2.xml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33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4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5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6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5" name="제목 1"/>
          <p:cNvSpPr txBox="1">
            <a:spLocks/>
          </p:cNvSpPr>
          <p:nvPr/>
        </p:nvSpPr>
        <p:spPr>
          <a:xfrm>
            <a:off x="3921018" y="2605770"/>
            <a:ext cx="5125522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36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이등변삼각형의 성질을</a:t>
            </a:r>
            <a:endParaRPr lang="en-US" altLang="ko-KR" sz="3600" dirty="0" smtClean="0"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36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알아볼까요</a:t>
            </a:r>
            <a:endParaRPr lang="en-US" altLang="ko-KR" sz="3600" dirty="0"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51538" y="2136699"/>
            <a:ext cx="2572441" cy="2584603"/>
            <a:chOff x="1051538" y="2136699"/>
            <a:chExt cx="2572441" cy="2584603"/>
          </a:xfrm>
        </p:grpSpPr>
        <p:grpSp>
          <p:nvGrpSpPr>
            <p:cNvPr id="186" name="Group 851"/>
            <p:cNvGrpSpPr>
              <a:grpSpLocks noChangeAspect="1"/>
            </p:cNvGrpSpPr>
            <p:nvPr/>
          </p:nvGrpSpPr>
          <p:grpSpPr bwMode="auto">
            <a:xfrm>
              <a:off x="1301914" y="2390775"/>
              <a:ext cx="2071688" cy="2076450"/>
              <a:chOff x="810" y="1572"/>
              <a:chExt cx="1305" cy="1308"/>
            </a:xfrm>
          </p:grpSpPr>
          <p:sp>
            <p:nvSpPr>
              <p:cNvPr id="187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93" name="그림 192" descr="원  외부 점선 .eps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051538" y="2136699"/>
              <a:ext cx="2572441" cy="2584603"/>
            </a:xfrm>
            <a:prstGeom prst="rect">
              <a:avLst/>
            </a:prstGeom>
          </p:spPr>
        </p:pic>
        <p:sp>
          <p:nvSpPr>
            <p:cNvPr id="194" name="타원 193"/>
            <p:cNvSpPr/>
            <p:nvPr/>
          </p:nvSpPr>
          <p:spPr>
            <a:xfrm>
              <a:off x="1505812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299600" y="3105835"/>
            <a:ext cx="207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421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이번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26" name="그룹 225"/>
          <p:cNvGrpSpPr/>
          <p:nvPr/>
        </p:nvGrpSpPr>
        <p:grpSpPr>
          <a:xfrm>
            <a:off x="8916985" y="6192000"/>
            <a:ext cx="428628" cy="428628"/>
            <a:chOff x="6701949" y="6250801"/>
            <a:chExt cx="428628" cy="428628"/>
          </a:xfrm>
        </p:grpSpPr>
        <p:sp>
          <p:nvSpPr>
            <p:cNvPr id="227" name="타원 226"/>
            <p:cNvSpPr/>
            <p:nvPr/>
          </p:nvSpPr>
          <p:spPr>
            <a:xfrm>
              <a:off x="6701949" y="6250801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8" name="이등변 삼각형 227">
              <a:hlinkClick r:id="" action="ppaction://hlinkshowjump?jump=nextslide"/>
            </p:cNvPr>
            <p:cNvSpPr/>
            <p:nvPr/>
          </p:nvSpPr>
          <p:spPr>
            <a:xfrm rot="5400000">
              <a:off x="6822297" y="6393677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7297614" y="0"/>
            <a:ext cx="2599874" cy="642918"/>
            <a:chOff x="7297614" y="0"/>
            <a:chExt cx="2599874" cy="642918"/>
          </a:xfrm>
        </p:grpSpPr>
        <p:pic>
          <p:nvPicPr>
            <p:cNvPr id="13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33" name="그룹 132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61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63" name="직선 연결선 16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모서리가 둥근 직사각형 16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모서리가 둥근 직사각형 16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2" name="TextBox 161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53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55" name="타원 15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6" name="직선 연결선 15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모서리가 둥근 직사각형 15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모서리가 둥근 직사각형 15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4" name="TextBox 153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45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47" name="직선 연결선 14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6" name="TextBox 145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8961950" y="0"/>
              <a:ext cx="511679" cy="642918"/>
              <a:chOff x="8534861" y="0"/>
              <a:chExt cx="511679" cy="642918"/>
            </a:xfrm>
          </p:grpSpPr>
          <p:grpSp>
            <p:nvGrpSpPr>
              <p:cNvPr id="137" name="그룹 75"/>
              <p:cNvGrpSpPr/>
              <p:nvPr/>
            </p:nvGrpSpPr>
            <p:grpSpPr>
              <a:xfrm>
                <a:off x="8594345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9" name="직선 연결선 13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모서리가 둥근 직사각형 14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8" name="TextBox 137"/>
              <p:cNvSpPr txBox="1"/>
              <p:nvPr/>
            </p:nvSpPr>
            <p:spPr>
              <a:xfrm>
                <a:off x="8534861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0" name="직사각형 9">
            <a:hlinkClick r:id="rId4" action="ppaction://hlinksldjump"/>
          </p:cNvPr>
          <p:cNvSpPr/>
          <p:nvPr/>
        </p:nvSpPr>
        <p:spPr>
          <a:xfrm>
            <a:off x="8176914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hlinkClick r:id="rId5" action="ppaction://hlinksldjump"/>
          </p:cNvPr>
          <p:cNvSpPr/>
          <p:nvPr/>
        </p:nvSpPr>
        <p:spPr>
          <a:xfrm>
            <a:off x="8588600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hlinkClick r:id="rId6" action="ppaction://hlinksldjump"/>
          </p:cNvPr>
          <p:cNvSpPr/>
          <p:nvPr/>
        </p:nvSpPr>
        <p:spPr>
          <a:xfrm>
            <a:off x="90186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hlinkClick r:id="rId7" action="ppaction://hlinksldjump"/>
          </p:cNvPr>
          <p:cNvSpPr/>
          <p:nvPr/>
        </p:nvSpPr>
        <p:spPr>
          <a:xfrm>
            <a:off x="94682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사각형 설명선 76"/>
          <p:cNvSpPr/>
          <p:nvPr/>
        </p:nvSpPr>
        <p:spPr>
          <a:xfrm>
            <a:off x="5413726" y="78558"/>
            <a:ext cx="2404038" cy="269632"/>
          </a:xfrm>
          <a:prstGeom prst="wedgeRoundRectCallout">
            <a:avLst>
              <a:gd name="adj1" fmla="val -32155"/>
              <a:gd name="adj2" fmla="val 14352"/>
              <a:gd name="adj3" fmla="val 1666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34~35</a:t>
            </a:r>
            <a:r>
              <a:rPr lang="ko-KR" altLang="en-US" sz="9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『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수학 익힘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』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24~25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17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0"/>
          <a:stretch/>
        </p:blipFill>
        <p:spPr>
          <a:xfrm>
            <a:off x="560512" y="2638800"/>
            <a:ext cx="3799508" cy="290020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129200" y="2603045"/>
            <a:ext cx="5251066" cy="2982618"/>
            <a:chOff x="4129200" y="1875600"/>
            <a:chExt cx="5251066" cy="2982618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3"/>
            <a:srcRect l="4025" t="52392" r="70652" b="-698"/>
            <a:stretch/>
          </p:blipFill>
          <p:spPr>
            <a:xfrm>
              <a:off x="4129200" y="1876465"/>
              <a:ext cx="1615888" cy="29817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3"/>
            <a:srcRect l="69575" t="52392" r="3925" b="-698"/>
            <a:stretch/>
          </p:blipFill>
          <p:spPr>
            <a:xfrm>
              <a:off x="7689304" y="1875600"/>
              <a:ext cx="1690962" cy="2981753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3"/>
            <a:srcRect l="27824" t="52392" r="28167" b="-698"/>
            <a:stretch/>
          </p:blipFill>
          <p:spPr>
            <a:xfrm>
              <a:off x="5385048" y="1875600"/>
              <a:ext cx="2808312" cy="2981753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94" name="그룹 93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9" name="이등변 삼각형 98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이등변 삼각형 9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84" name="직사각형 83"/>
          <p:cNvSpPr/>
          <p:nvPr/>
        </p:nvSpPr>
        <p:spPr>
          <a:xfrm>
            <a:off x="-1" y="0"/>
            <a:ext cx="7431183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" name="그룹 102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0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0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16" name="TextBox 115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62080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381100" y="71629"/>
            <a:ext cx="3643909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이등변삼각형의 성질을 알아볼까요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4453876" y="12893"/>
            <a:ext cx="1143008" cy="630025"/>
            <a:chOff x="4493564" y="12893"/>
            <a:chExt cx="1143008" cy="630025"/>
          </a:xfrm>
        </p:grpSpPr>
        <p:pic>
          <p:nvPicPr>
            <p:cNvPr id="110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79316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111" name="직사각형 110"/>
            <p:cNvSpPr/>
            <p:nvPr/>
          </p:nvSpPr>
          <p:spPr>
            <a:xfrm>
              <a:off x="4493564" y="428604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81" name="그룹 180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83" name="타원 18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84" name="직선 연결선 18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모서리가 둥근 직사각형 18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모서리가 둥근 직사각형 18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모서리가 둥근 직사각형 18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2" name="TextBox 181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8952862" y="0"/>
              <a:ext cx="511679" cy="721316"/>
              <a:chOff x="8521604" y="0"/>
              <a:chExt cx="511679" cy="721316"/>
            </a:xfrm>
          </p:grpSpPr>
          <p:grpSp>
            <p:nvGrpSpPr>
              <p:cNvPr id="154" name="그룹 77"/>
              <p:cNvGrpSpPr/>
              <p:nvPr/>
            </p:nvGrpSpPr>
            <p:grpSpPr>
              <a:xfrm>
                <a:off x="8593403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56" name="직선 연결선 155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모서리가 둥근 직사각형 17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5" name="TextBox 154"/>
              <p:cNvSpPr txBox="1"/>
              <p:nvPr/>
            </p:nvSpPr>
            <p:spPr>
              <a:xfrm>
                <a:off x="8521604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1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17" name="그룹 116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32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6" name="직선 연결선 13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20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2" name="직선 연결선 12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89" name="직사각형 188">
            <a:hlinkClick r:id="rId6" action="ppaction://hlinksldjump"/>
          </p:cNvPr>
          <p:cNvSpPr/>
          <p:nvPr/>
        </p:nvSpPr>
        <p:spPr>
          <a:xfrm>
            <a:off x="8176914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hlinkClick r:id="rId7" action="ppaction://hlinksldjump"/>
          </p:cNvPr>
          <p:cNvSpPr/>
          <p:nvPr/>
        </p:nvSpPr>
        <p:spPr>
          <a:xfrm>
            <a:off x="8588600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hlinkClick r:id="rId8" action="ppaction://hlinksldjump"/>
          </p:cNvPr>
          <p:cNvSpPr/>
          <p:nvPr/>
        </p:nvSpPr>
        <p:spPr>
          <a:xfrm>
            <a:off x="94682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65336" y="954000"/>
            <a:ext cx="9072626" cy="461665"/>
            <a:chOff x="565336" y="954000"/>
            <a:chExt cx="9072626" cy="461665"/>
          </a:xfrm>
        </p:grpSpPr>
        <p:sp>
          <p:nvSpPr>
            <p:cNvPr id="193" name="TextBox 192"/>
            <p:cNvSpPr txBox="1"/>
            <p:nvPr/>
          </p:nvSpPr>
          <p:spPr>
            <a:xfrm>
              <a:off x="993964" y="954000"/>
              <a:ext cx="8643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두 각의 크기가 같은 삼각형을 그려 봅시다</a:t>
              </a:r>
              <a:r>
                <a:rPr lang="en-US" altLang="ko-KR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94" name="그룹 193"/>
            <p:cNvGrpSpPr/>
            <p:nvPr/>
          </p:nvGrpSpPr>
          <p:grpSpPr>
            <a:xfrm>
              <a:off x="565336" y="986400"/>
              <a:ext cx="381000" cy="400110"/>
              <a:chOff x="452406" y="890570"/>
              <a:chExt cx="381000" cy="400110"/>
            </a:xfrm>
          </p:grpSpPr>
          <p:sp>
            <p:nvSpPr>
              <p:cNvPr id="195" name="타원 194"/>
              <p:cNvSpPr/>
              <p:nvPr/>
            </p:nvSpPr>
            <p:spPr>
              <a:xfrm>
                <a:off x="452406" y="907386"/>
                <a:ext cx="381000" cy="381000"/>
              </a:xfrm>
              <a:prstGeom prst="ellipse">
                <a:avLst/>
              </a:prstGeom>
              <a:solidFill>
                <a:srgbClr val="C8A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endParaRPr lang="ko-KR" altLang="en-US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471456" y="89057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666720" y="1691762"/>
            <a:ext cx="8736074" cy="464743"/>
            <a:chOff x="613943" y="-2430917"/>
            <a:chExt cx="8736074" cy="464743"/>
          </a:xfrm>
        </p:grpSpPr>
        <p:sp>
          <p:nvSpPr>
            <p:cNvPr id="86" name="TextBox 85"/>
            <p:cNvSpPr txBox="1"/>
            <p:nvPr/>
          </p:nvSpPr>
          <p:spPr>
            <a:xfrm>
              <a:off x="777457" y="-2430917"/>
              <a:ext cx="8572560" cy="464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dirty="0"/>
                <a:t>두 각의 변이 만나는 점을 찾아 삼각형을 그려 보세요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89" name="타원 88"/>
            <p:cNvSpPr/>
            <p:nvPr/>
          </p:nvSpPr>
          <p:spPr>
            <a:xfrm>
              <a:off x="613943" y="-2272517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77" name="직선 연결선 76"/>
          <p:cNvCxnSpPr/>
          <p:nvPr/>
        </p:nvCxnSpPr>
        <p:spPr>
          <a:xfrm rot="3000000">
            <a:off x="5688000" y="4068000"/>
            <a:ext cx="2856757" cy="0"/>
          </a:xfrm>
          <a:prstGeom prst="line">
            <a:avLst/>
          </a:prstGeom>
          <a:ln w="12700">
            <a:solidFill>
              <a:srgbClr val="00A9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rot="7800000">
            <a:off x="5004000" y="4068000"/>
            <a:ext cx="2856757" cy="0"/>
          </a:xfrm>
          <a:prstGeom prst="line">
            <a:avLst/>
          </a:prstGeom>
          <a:ln w="12700">
            <a:solidFill>
              <a:srgbClr val="00A9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90" y="4725144"/>
            <a:ext cx="2879425" cy="563761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2" r="54652"/>
          <a:stretch/>
        </p:blipFill>
        <p:spPr>
          <a:xfrm>
            <a:off x="5414400" y="3628800"/>
            <a:ext cx="1368152" cy="165600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5" r="8212"/>
          <a:stretch/>
        </p:blipFill>
        <p:spPr>
          <a:xfrm>
            <a:off x="6775200" y="3628800"/>
            <a:ext cx="1352305" cy="165600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6644142" y="3924932"/>
            <a:ext cx="325081" cy="325081"/>
            <a:chOff x="4964713" y="2475902"/>
            <a:chExt cx="405203" cy="405203"/>
          </a:xfrm>
        </p:grpSpPr>
        <p:sp>
          <p:nvSpPr>
            <p:cNvPr id="85" name="타원 8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87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91" name="타원 90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21146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94" name="그룹 93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9" name="이등변 삼각형 98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이등변 삼각형 9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84" name="직사각형 83"/>
          <p:cNvSpPr/>
          <p:nvPr/>
        </p:nvSpPr>
        <p:spPr>
          <a:xfrm>
            <a:off x="-1" y="0"/>
            <a:ext cx="7431183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" name="그룹 102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0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0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16" name="TextBox 115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62080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0387" y="942458"/>
            <a:ext cx="8785225" cy="1652400"/>
            <a:chOff x="560387" y="942458"/>
            <a:chExt cx="8785225" cy="1652400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560387" y="1442858"/>
              <a:ext cx="878522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560387" y="942458"/>
              <a:ext cx="8736074" cy="498598"/>
              <a:chOff x="613943" y="951435"/>
              <a:chExt cx="8736074" cy="498598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777457" y="951435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변의 길이를 재어 어떤 삼각형인지 말해 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613943" y="110760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00" dirty="0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679864" y="1566427"/>
            <a:ext cx="8332097" cy="9048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2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변의 길이를 재어 보니 두 변의 길이가 같습니다</a:t>
            </a:r>
            <a:r>
              <a:rPr lang="en-US" altLang="ko-KR" sz="2200" b="1" spc="2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200" b="1" spc="2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변의 길이가 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같으니 이등변삼각형입니다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60387" y="3185815"/>
            <a:ext cx="8785225" cy="1654328"/>
            <a:chOff x="560387" y="3185815"/>
            <a:chExt cx="8785225" cy="1654328"/>
          </a:xfrm>
        </p:grpSpPr>
        <p:grpSp>
          <p:nvGrpSpPr>
            <p:cNvPr id="70" name="그룹 69"/>
            <p:cNvGrpSpPr/>
            <p:nvPr/>
          </p:nvGrpSpPr>
          <p:grpSpPr>
            <a:xfrm>
              <a:off x="560387" y="3185815"/>
              <a:ext cx="8736074" cy="498598"/>
              <a:chOff x="613943" y="951435"/>
              <a:chExt cx="8736074" cy="498598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777457" y="951435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알게 된 점을 이야기해 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613943" y="110760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7" name="모서리가 둥근 직사각형 76"/>
            <p:cNvSpPr/>
            <p:nvPr/>
          </p:nvSpPr>
          <p:spPr>
            <a:xfrm>
              <a:off x="560387" y="3688143"/>
              <a:ext cx="878522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79863" y="3811710"/>
            <a:ext cx="8332097" cy="9048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선분의 양 끝에 크기가 같은 두 각을 그리고 두 각의 변이 만나는 점을 찾으면 이등변삼각형이 된다는 것을 알게 되었습니다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.</a:t>
            </a:r>
            <a:endParaRPr lang="en-US" altLang="ko-KR" sz="2200" b="1" dirty="0" smtClean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81098" y="71438"/>
            <a:ext cx="3643909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이등변삼각형의 성질을 알아볼까요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4453876" y="12893"/>
            <a:ext cx="1143008" cy="630025"/>
            <a:chOff x="4493564" y="12893"/>
            <a:chExt cx="1143008" cy="630025"/>
          </a:xfrm>
        </p:grpSpPr>
        <p:pic>
          <p:nvPicPr>
            <p:cNvPr id="81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79316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82" name="직사각형 81"/>
            <p:cNvSpPr/>
            <p:nvPr/>
          </p:nvSpPr>
          <p:spPr>
            <a:xfrm>
              <a:off x="4493564" y="428604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86" name="그룹 85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36" name="그룹 13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38" name="타원 13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9" name="직선 연결선 13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8952862" y="0"/>
              <a:ext cx="511679" cy="721316"/>
              <a:chOff x="8521604" y="0"/>
              <a:chExt cx="511679" cy="721316"/>
            </a:xfrm>
          </p:grpSpPr>
          <p:grpSp>
            <p:nvGrpSpPr>
              <p:cNvPr id="122" name="그룹 77"/>
              <p:cNvGrpSpPr/>
              <p:nvPr/>
            </p:nvGrpSpPr>
            <p:grpSpPr>
              <a:xfrm>
                <a:off x="8593403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24" name="직선 연결선 123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8521604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8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90" name="그룹 89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12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4" name="직선 연결선 11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모서리가 둥근 직사각형 11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3" name="TextBox 112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92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6" name="직선 연결선 10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모서리가 둥근 직사각형 11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56" name="직사각형 155">
            <a:hlinkClick r:id="rId4" action="ppaction://hlinksldjump"/>
          </p:cNvPr>
          <p:cNvSpPr/>
          <p:nvPr/>
        </p:nvSpPr>
        <p:spPr>
          <a:xfrm>
            <a:off x="8176914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hlinkClick r:id="rId5" action="ppaction://hlinksldjump"/>
          </p:cNvPr>
          <p:cNvSpPr/>
          <p:nvPr/>
        </p:nvSpPr>
        <p:spPr>
          <a:xfrm>
            <a:off x="8588600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hlinkClick r:id="rId6" action="ppaction://hlinksldjump"/>
          </p:cNvPr>
          <p:cNvSpPr/>
          <p:nvPr/>
        </p:nvSpPr>
        <p:spPr>
          <a:xfrm>
            <a:off x="94682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4790460" y="4101600"/>
            <a:ext cx="325081" cy="325081"/>
            <a:chOff x="4964713" y="2475902"/>
            <a:chExt cx="405203" cy="405203"/>
          </a:xfrm>
        </p:grpSpPr>
        <p:sp>
          <p:nvSpPr>
            <p:cNvPr id="102" name="타원 101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11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28" name="타원 127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4790460" y="1856317"/>
            <a:ext cx="325081" cy="325081"/>
            <a:chOff x="4964713" y="2475902"/>
            <a:chExt cx="405203" cy="405203"/>
          </a:xfrm>
        </p:grpSpPr>
        <p:sp>
          <p:nvSpPr>
            <p:cNvPr id="130" name="타원 129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131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33" name="타원 132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416149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8464" y="913535"/>
            <a:ext cx="9252222" cy="548671"/>
            <a:chOff x="128464" y="913535"/>
            <a:chExt cx="9252222" cy="548671"/>
          </a:xfrm>
        </p:grpSpPr>
        <p:sp>
          <p:nvSpPr>
            <p:cNvPr id="57" name="TextBox 56"/>
            <p:cNvSpPr txBox="1"/>
            <p:nvPr/>
          </p:nvSpPr>
          <p:spPr>
            <a:xfrm>
              <a:off x="990447" y="936000"/>
              <a:ext cx="839023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b="1" dirty="0">
                  <a:latin typeface="나눔고딕 ExtraBold" pitchFamily="50" charset="-127"/>
                  <a:ea typeface="나눔고딕 ExtraBold" pitchFamily="50" charset="-127"/>
                </a:rPr>
                <a:t>각도기와 자를 </a:t>
              </a:r>
              <a:r>
                <a:rPr lang="ko-KR" altLang="en-US" sz="2400" b="1" dirty="0" smtClean="0">
                  <a:latin typeface="나눔고딕 ExtraBold" pitchFamily="50" charset="-127"/>
                  <a:ea typeface="나눔고딕 ExtraBold" pitchFamily="50" charset="-127"/>
                </a:rPr>
                <a:t>이용하여 </a:t>
              </a:r>
              <a:r>
                <a:rPr lang="ko-KR" altLang="en-US" sz="2400" b="1" dirty="0">
                  <a:latin typeface="나눔고딕 ExtraBold" pitchFamily="50" charset="-127"/>
                  <a:ea typeface="나눔고딕 ExtraBold" pitchFamily="50" charset="-127"/>
                </a:rPr>
                <a:t>이등변삼각형을 그려 봅시다</a:t>
              </a:r>
              <a:r>
                <a:rPr lang="en-US" altLang="ko-KR" sz="2400" b="1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2400" b="1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58" name="Picture 5" descr="C:\Users\shs\Desktop\20200908_10392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8464" y="913535"/>
              <a:ext cx="882446" cy="548671"/>
            </a:xfrm>
            <a:prstGeom prst="rect">
              <a:avLst/>
            </a:prstGeom>
          </p:spPr>
        </p:pic>
      </p:grpSp>
      <p:grpSp>
        <p:nvGrpSpPr>
          <p:cNvPr id="71" name="그룹 70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2" name="그룹 71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2" name="이등변 삼각형 91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이등변 삼각형 7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113" name="직사각형 112"/>
          <p:cNvSpPr/>
          <p:nvPr/>
        </p:nvSpPr>
        <p:spPr>
          <a:xfrm>
            <a:off x="0" y="0"/>
            <a:ext cx="74012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21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</p:spPr>
        </p:pic>
        <p:pic>
          <p:nvPicPr>
            <p:cNvPr id="122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</p:spPr>
        </p:pic>
      </p:grpSp>
      <p:sp>
        <p:nvSpPr>
          <p:cNvPr id="119" name="TextBox 118"/>
          <p:cNvSpPr txBox="1"/>
          <p:nvPr/>
        </p:nvSpPr>
        <p:spPr>
          <a:xfrm>
            <a:off x="162080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81098" y="71438"/>
            <a:ext cx="3643909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이등변삼각형의 성질을 알아볼까요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4453876" y="12893"/>
            <a:ext cx="1143008" cy="630025"/>
            <a:chOff x="4493564" y="12893"/>
            <a:chExt cx="1143008" cy="630025"/>
          </a:xfrm>
        </p:grpSpPr>
        <p:pic>
          <p:nvPicPr>
            <p:cNvPr id="81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9316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83" name="직사각형 82"/>
            <p:cNvSpPr/>
            <p:nvPr/>
          </p:nvSpPr>
          <p:spPr>
            <a:xfrm>
              <a:off x="4493564" y="428604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7297614" y="0"/>
            <a:ext cx="2583618" cy="680156"/>
            <a:chOff x="7297614" y="0"/>
            <a:chExt cx="2583618" cy="680156"/>
          </a:xfrm>
        </p:grpSpPr>
        <p:grpSp>
          <p:nvGrpSpPr>
            <p:cNvPr id="85" name="그룹 84"/>
            <p:cNvGrpSpPr/>
            <p:nvPr/>
          </p:nvGrpSpPr>
          <p:grpSpPr>
            <a:xfrm>
              <a:off x="8947764" y="0"/>
              <a:ext cx="527184" cy="642918"/>
              <a:chOff x="8513081" y="0"/>
              <a:chExt cx="527184" cy="642918"/>
            </a:xfrm>
          </p:grpSpPr>
          <p:grpSp>
            <p:nvGrpSpPr>
              <p:cNvPr id="164" name="그룹 75"/>
              <p:cNvGrpSpPr/>
              <p:nvPr/>
            </p:nvGrpSpPr>
            <p:grpSpPr>
              <a:xfrm>
                <a:off x="8587924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66" name="직선 연결선 16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모서리가 둥근 직사각형 16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타원 16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모서리가 둥근 직사각형 16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모서리가 둥근 직사각형 170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5" name="TextBox 164"/>
              <p:cNvSpPr txBox="1"/>
              <p:nvPr/>
            </p:nvSpPr>
            <p:spPr>
              <a:xfrm>
                <a:off x="8513081" y="273586"/>
                <a:ext cx="527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9369552" y="0"/>
              <a:ext cx="511680" cy="680156"/>
              <a:chOff x="9369552" y="0"/>
              <a:chExt cx="511680" cy="680156"/>
            </a:xfrm>
          </p:grpSpPr>
          <p:grpSp>
            <p:nvGrpSpPr>
              <p:cNvPr id="107" name="그룹 77"/>
              <p:cNvGrpSpPr/>
              <p:nvPr/>
            </p:nvGrpSpPr>
            <p:grpSpPr>
              <a:xfrm>
                <a:off x="9448136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09" name="직선 연결선 108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모서리가 둥근 직사각형 16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>
                <a:off x="9369552" y="400112"/>
                <a:ext cx="51168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87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88" name="그룹 87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99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1" name="직선 연결선 100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TextBox 99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90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93" name="직선 연결선 9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모서리가 둥근 직사각형 9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72" name="직사각형 171">
            <a:hlinkClick r:id="rId5" action="ppaction://hlinksldjump"/>
          </p:cNvPr>
          <p:cNvSpPr/>
          <p:nvPr/>
        </p:nvSpPr>
        <p:spPr>
          <a:xfrm>
            <a:off x="8176914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hlinkClick r:id="rId6" action="ppaction://hlinksldjump"/>
          </p:cNvPr>
          <p:cNvSpPr/>
          <p:nvPr/>
        </p:nvSpPr>
        <p:spPr>
          <a:xfrm>
            <a:off x="8588600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hlinkClick r:id="rId7" action="ppaction://hlinksldjump"/>
          </p:cNvPr>
          <p:cNvSpPr/>
          <p:nvPr/>
        </p:nvSpPr>
        <p:spPr>
          <a:xfrm>
            <a:off x="90186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12" y="2547479"/>
            <a:ext cx="8186777" cy="2413291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8"/>
          <a:stretch/>
        </p:blipFill>
        <p:spPr>
          <a:xfrm>
            <a:off x="1681907" y="2705745"/>
            <a:ext cx="3233482" cy="2034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11"/>
          <a:stretch/>
        </p:blipFill>
        <p:spPr>
          <a:xfrm>
            <a:off x="6218993" y="2703364"/>
            <a:ext cx="2843121" cy="2034000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7315472" y="3557823"/>
            <a:ext cx="325081" cy="325081"/>
            <a:chOff x="4964713" y="2475902"/>
            <a:chExt cx="405203" cy="405203"/>
          </a:xfrm>
        </p:grpSpPr>
        <p:sp>
          <p:nvSpPr>
            <p:cNvPr id="75" name="타원 7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79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0" name="타원 79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cxnSp>
        <p:nvCxnSpPr>
          <p:cNvPr id="6" name="직선 연결선 5"/>
          <p:cNvCxnSpPr/>
          <p:nvPr/>
        </p:nvCxnSpPr>
        <p:spPr>
          <a:xfrm flipV="1">
            <a:off x="1892736" y="3536066"/>
            <a:ext cx="1433203" cy="831743"/>
          </a:xfrm>
          <a:prstGeom prst="line">
            <a:avLst/>
          </a:prstGeom>
          <a:ln w="19050">
            <a:solidFill>
              <a:srgbClr val="00A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3136107" y="3557823"/>
            <a:ext cx="325081" cy="325081"/>
            <a:chOff x="4964713" y="2475902"/>
            <a:chExt cx="405203" cy="405203"/>
          </a:xfrm>
        </p:grpSpPr>
        <p:sp>
          <p:nvSpPr>
            <p:cNvPr id="67" name="타원 6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6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69" name="타원 6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</p:spTree>
    <p:extLst>
      <p:ext uri="{BB962C8B-B14F-4D97-AF65-F5344CB8AC3E}">
        <p14:creationId xmlns:p14="http://schemas.microsoft.com/office/powerpoint/2010/main" val="160029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 4"/>
          <p:cNvGrpSpPr>
            <a:grpSpLocks noChangeAspect="1"/>
          </p:cNvGrpSpPr>
          <p:nvPr/>
        </p:nvGrpSpPr>
        <p:grpSpPr bwMode="auto">
          <a:xfrm>
            <a:off x="-142908" y="5643578"/>
            <a:ext cx="10239444" cy="1214422"/>
            <a:chOff x="270" y="1710"/>
            <a:chExt cx="5753" cy="647"/>
          </a:xfrm>
          <a:solidFill>
            <a:srgbClr val="1FBADF"/>
          </a:solidFill>
        </p:grpSpPr>
        <p:sp>
          <p:nvSpPr>
            <p:cNvPr id="258" name="Freeform 6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4896" y="0"/>
                </a:cxn>
                <a:cxn ang="0">
                  <a:pos x="4909" y="2"/>
                </a:cxn>
                <a:cxn ang="0">
                  <a:pos x="4914" y="2"/>
                </a:cxn>
                <a:cxn ang="0">
                  <a:pos x="5753" y="2"/>
                </a:cxn>
                <a:cxn ang="0">
                  <a:pos x="5753" y="28"/>
                </a:cxn>
                <a:cxn ang="0">
                  <a:pos x="5741" y="617"/>
                </a:cxn>
                <a:cxn ang="0">
                  <a:pos x="0" y="617"/>
                </a:cxn>
                <a:cxn ang="0">
                  <a:pos x="0" y="265"/>
                </a:cxn>
                <a:cxn ang="0">
                  <a:pos x="4210" y="265"/>
                </a:cxn>
                <a:cxn ang="0">
                  <a:pos x="4263" y="265"/>
                </a:cxn>
                <a:cxn ang="0">
                  <a:pos x="4315" y="265"/>
                </a:cxn>
                <a:cxn ang="0">
                  <a:pos x="4366" y="265"/>
                </a:cxn>
                <a:cxn ang="0">
                  <a:pos x="4416" y="265"/>
                </a:cxn>
                <a:cxn ang="0">
                  <a:pos x="4462" y="261"/>
                </a:cxn>
                <a:cxn ang="0">
                  <a:pos x="4502" y="256"/>
                </a:cxn>
                <a:cxn ang="0">
                  <a:pos x="4539" y="247"/>
                </a:cxn>
                <a:cxn ang="0">
                  <a:pos x="4568" y="235"/>
                </a:cxn>
                <a:cxn ang="0">
                  <a:pos x="4589" y="217"/>
                </a:cxn>
                <a:cxn ang="0">
                  <a:pos x="4603" y="201"/>
                </a:cxn>
                <a:cxn ang="0">
                  <a:pos x="4615" y="183"/>
                </a:cxn>
                <a:cxn ang="0">
                  <a:pos x="4629" y="166"/>
                </a:cxn>
                <a:cxn ang="0">
                  <a:pos x="4640" y="150"/>
                </a:cxn>
                <a:cxn ang="0">
                  <a:pos x="4648" y="136"/>
                </a:cxn>
                <a:cxn ang="0">
                  <a:pos x="4654" y="127"/>
                </a:cxn>
                <a:cxn ang="0">
                  <a:pos x="4655" y="123"/>
                </a:cxn>
                <a:cxn ang="0">
                  <a:pos x="4676" y="88"/>
                </a:cxn>
                <a:cxn ang="0">
                  <a:pos x="4703" y="62"/>
                </a:cxn>
                <a:cxn ang="0">
                  <a:pos x="4732" y="41"/>
                </a:cxn>
                <a:cxn ang="0">
                  <a:pos x="4762" y="25"/>
                </a:cxn>
                <a:cxn ang="0">
                  <a:pos x="4795" y="14"/>
                </a:cxn>
                <a:cxn ang="0">
                  <a:pos x="4825" y="7"/>
                </a:cxn>
                <a:cxn ang="0">
                  <a:pos x="4853" y="4"/>
                </a:cxn>
                <a:cxn ang="0">
                  <a:pos x="4877" y="2"/>
                </a:cxn>
                <a:cxn ang="0">
                  <a:pos x="4896" y="0"/>
                </a:cxn>
              </a:cxnLst>
              <a:rect l="0" t="0" r="r" b="b"/>
              <a:pathLst>
                <a:path w="5753" h="617">
                  <a:moveTo>
                    <a:pt x="4896" y="0"/>
                  </a:moveTo>
                  <a:lnTo>
                    <a:pt x="4909" y="2"/>
                  </a:lnTo>
                  <a:lnTo>
                    <a:pt x="4914" y="2"/>
                  </a:lnTo>
                  <a:lnTo>
                    <a:pt x="5753" y="2"/>
                  </a:lnTo>
                  <a:lnTo>
                    <a:pt x="5753" y="28"/>
                  </a:lnTo>
                  <a:lnTo>
                    <a:pt x="5741" y="617"/>
                  </a:lnTo>
                  <a:lnTo>
                    <a:pt x="0" y="617"/>
                  </a:lnTo>
                  <a:lnTo>
                    <a:pt x="0" y="265"/>
                  </a:lnTo>
                  <a:lnTo>
                    <a:pt x="4210" y="265"/>
                  </a:lnTo>
                  <a:lnTo>
                    <a:pt x="4263" y="265"/>
                  </a:lnTo>
                  <a:lnTo>
                    <a:pt x="4315" y="265"/>
                  </a:lnTo>
                  <a:lnTo>
                    <a:pt x="4366" y="265"/>
                  </a:lnTo>
                  <a:lnTo>
                    <a:pt x="4416" y="265"/>
                  </a:lnTo>
                  <a:lnTo>
                    <a:pt x="4462" y="261"/>
                  </a:lnTo>
                  <a:lnTo>
                    <a:pt x="4502" y="256"/>
                  </a:lnTo>
                  <a:lnTo>
                    <a:pt x="4539" y="247"/>
                  </a:lnTo>
                  <a:lnTo>
                    <a:pt x="4568" y="235"/>
                  </a:lnTo>
                  <a:lnTo>
                    <a:pt x="4589" y="217"/>
                  </a:lnTo>
                  <a:lnTo>
                    <a:pt x="4603" y="201"/>
                  </a:lnTo>
                  <a:lnTo>
                    <a:pt x="4615" y="183"/>
                  </a:lnTo>
                  <a:lnTo>
                    <a:pt x="4629" y="166"/>
                  </a:lnTo>
                  <a:lnTo>
                    <a:pt x="4640" y="150"/>
                  </a:lnTo>
                  <a:lnTo>
                    <a:pt x="4648" y="136"/>
                  </a:lnTo>
                  <a:lnTo>
                    <a:pt x="4654" y="127"/>
                  </a:lnTo>
                  <a:lnTo>
                    <a:pt x="4655" y="123"/>
                  </a:lnTo>
                  <a:lnTo>
                    <a:pt x="4676" y="88"/>
                  </a:lnTo>
                  <a:lnTo>
                    <a:pt x="4703" y="62"/>
                  </a:lnTo>
                  <a:lnTo>
                    <a:pt x="4732" y="41"/>
                  </a:lnTo>
                  <a:lnTo>
                    <a:pt x="4762" y="25"/>
                  </a:lnTo>
                  <a:lnTo>
                    <a:pt x="4795" y="14"/>
                  </a:lnTo>
                  <a:lnTo>
                    <a:pt x="4825" y="7"/>
                  </a:lnTo>
                  <a:lnTo>
                    <a:pt x="4853" y="4"/>
                  </a:lnTo>
                  <a:lnTo>
                    <a:pt x="4877" y="2"/>
                  </a:lnTo>
                  <a:lnTo>
                    <a:pt x="4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auto">
            <a:xfrm>
              <a:off x="270" y="1710"/>
              <a:ext cx="5753" cy="617"/>
            </a:xfrm>
            <a:custGeom>
              <a:avLst/>
              <a:gdLst/>
              <a:ahLst/>
              <a:cxnLst>
                <a:cxn ang="0">
                  <a:pos x="857" y="0"/>
                </a:cxn>
                <a:cxn ang="0">
                  <a:pos x="876" y="2"/>
                </a:cxn>
                <a:cxn ang="0">
                  <a:pos x="901" y="4"/>
                </a:cxn>
                <a:cxn ang="0">
                  <a:pos x="929" y="7"/>
                </a:cxn>
                <a:cxn ang="0">
                  <a:pos x="960" y="14"/>
                </a:cxn>
                <a:cxn ang="0">
                  <a:pos x="991" y="25"/>
                </a:cxn>
                <a:cxn ang="0">
                  <a:pos x="1023" y="41"/>
                </a:cxn>
                <a:cxn ang="0">
                  <a:pos x="1051" y="62"/>
                </a:cxn>
                <a:cxn ang="0">
                  <a:pos x="1077" y="88"/>
                </a:cxn>
                <a:cxn ang="0">
                  <a:pos x="1098" y="123"/>
                </a:cxn>
                <a:cxn ang="0">
                  <a:pos x="1100" y="127"/>
                </a:cxn>
                <a:cxn ang="0">
                  <a:pos x="1107" y="136"/>
                </a:cxn>
                <a:cxn ang="0">
                  <a:pos x="1114" y="150"/>
                </a:cxn>
                <a:cxn ang="0">
                  <a:pos x="1126" y="166"/>
                </a:cxn>
                <a:cxn ang="0">
                  <a:pos x="1138" y="183"/>
                </a:cxn>
                <a:cxn ang="0">
                  <a:pos x="1150" y="201"/>
                </a:cxn>
                <a:cxn ang="0">
                  <a:pos x="1164" y="217"/>
                </a:cxn>
                <a:cxn ang="0">
                  <a:pos x="1185" y="235"/>
                </a:cxn>
                <a:cxn ang="0">
                  <a:pos x="1215" y="247"/>
                </a:cxn>
                <a:cxn ang="0">
                  <a:pos x="1252" y="256"/>
                </a:cxn>
                <a:cxn ang="0">
                  <a:pos x="1293" y="261"/>
                </a:cxn>
                <a:cxn ang="0">
                  <a:pos x="1339" y="265"/>
                </a:cxn>
                <a:cxn ang="0">
                  <a:pos x="1388" y="265"/>
                </a:cxn>
                <a:cxn ang="0">
                  <a:pos x="1438" y="265"/>
                </a:cxn>
                <a:cxn ang="0">
                  <a:pos x="1491" y="265"/>
                </a:cxn>
                <a:cxn ang="0">
                  <a:pos x="1543" y="265"/>
                </a:cxn>
                <a:cxn ang="0">
                  <a:pos x="5753" y="265"/>
                </a:cxn>
                <a:cxn ang="0">
                  <a:pos x="5753" y="617"/>
                </a:cxn>
                <a:cxn ang="0">
                  <a:pos x="12" y="617"/>
                </a:cxn>
                <a:cxn ang="0">
                  <a:pos x="0" y="28"/>
                </a:cxn>
                <a:cxn ang="0">
                  <a:pos x="0" y="2"/>
                </a:cxn>
                <a:cxn ang="0">
                  <a:pos x="840" y="2"/>
                </a:cxn>
                <a:cxn ang="0">
                  <a:pos x="845" y="2"/>
                </a:cxn>
                <a:cxn ang="0">
                  <a:pos x="857" y="0"/>
                </a:cxn>
              </a:cxnLst>
              <a:rect l="0" t="0" r="r" b="b"/>
              <a:pathLst>
                <a:path w="5753" h="617">
                  <a:moveTo>
                    <a:pt x="857" y="0"/>
                  </a:moveTo>
                  <a:lnTo>
                    <a:pt x="876" y="2"/>
                  </a:lnTo>
                  <a:lnTo>
                    <a:pt x="901" y="4"/>
                  </a:lnTo>
                  <a:lnTo>
                    <a:pt x="929" y="7"/>
                  </a:lnTo>
                  <a:lnTo>
                    <a:pt x="960" y="14"/>
                  </a:lnTo>
                  <a:lnTo>
                    <a:pt x="991" y="25"/>
                  </a:lnTo>
                  <a:lnTo>
                    <a:pt x="1023" y="41"/>
                  </a:lnTo>
                  <a:lnTo>
                    <a:pt x="1051" y="62"/>
                  </a:lnTo>
                  <a:lnTo>
                    <a:pt x="1077" y="88"/>
                  </a:lnTo>
                  <a:lnTo>
                    <a:pt x="1098" y="123"/>
                  </a:lnTo>
                  <a:lnTo>
                    <a:pt x="1100" y="127"/>
                  </a:lnTo>
                  <a:lnTo>
                    <a:pt x="1107" y="136"/>
                  </a:lnTo>
                  <a:lnTo>
                    <a:pt x="1114" y="150"/>
                  </a:lnTo>
                  <a:lnTo>
                    <a:pt x="1126" y="166"/>
                  </a:lnTo>
                  <a:lnTo>
                    <a:pt x="1138" y="183"/>
                  </a:lnTo>
                  <a:lnTo>
                    <a:pt x="1150" y="201"/>
                  </a:lnTo>
                  <a:lnTo>
                    <a:pt x="1164" y="217"/>
                  </a:lnTo>
                  <a:lnTo>
                    <a:pt x="1185" y="235"/>
                  </a:lnTo>
                  <a:lnTo>
                    <a:pt x="1215" y="247"/>
                  </a:lnTo>
                  <a:lnTo>
                    <a:pt x="1252" y="256"/>
                  </a:lnTo>
                  <a:lnTo>
                    <a:pt x="1293" y="261"/>
                  </a:lnTo>
                  <a:lnTo>
                    <a:pt x="1339" y="265"/>
                  </a:lnTo>
                  <a:lnTo>
                    <a:pt x="1388" y="265"/>
                  </a:lnTo>
                  <a:lnTo>
                    <a:pt x="1438" y="265"/>
                  </a:lnTo>
                  <a:lnTo>
                    <a:pt x="1491" y="265"/>
                  </a:lnTo>
                  <a:lnTo>
                    <a:pt x="1543" y="265"/>
                  </a:lnTo>
                  <a:lnTo>
                    <a:pt x="5753" y="265"/>
                  </a:lnTo>
                  <a:lnTo>
                    <a:pt x="5753" y="617"/>
                  </a:lnTo>
                  <a:lnTo>
                    <a:pt x="12" y="617"/>
                  </a:lnTo>
                  <a:lnTo>
                    <a:pt x="0" y="28"/>
                  </a:lnTo>
                  <a:lnTo>
                    <a:pt x="0" y="2"/>
                  </a:lnTo>
                  <a:lnTo>
                    <a:pt x="840" y="2"/>
                  </a:lnTo>
                  <a:lnTo>
                    <a:pt x="845" y="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1FBA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0" name="Rectangle 8"/>
            <p:cNvSpPr>
              <a:spLocks noChangeArrowheads="1"/>
            </p:cNvSpPr>
            <p:nvPr/>
          </p:nvSpPr>
          <p:spPr bwMode="auto">
            <a:xfrm>
              <a:off x="270" y="2160"/>
              <a:ext cx="5741" cy="1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1" name="Rectangle 8"/>
            <p:cNvSpPr>
              <a:spLocks noChangeArrowheads="1"/>
            </p:cNvSpPr>
            <p:nvPr/>
          </p:nvSpPr>
          <p:spPr bwMode="auto">
            <a:xfrm>
              <a:off x="5846" y="1748"/>
              <a:ext cx="177" cy="60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5" name="제목 1"/>
          <p:cNvSpPr txBox="1">
            <a:spLocks/>
          </p:cNvSpPr>
          <p:nvPr/>
        </p:nvSpPr>
        <p:spPr>
          <a:xfrm>
            <a:off x="3921018" y="2605770"/>
            <a:ext cx="5710234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36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정삼각형을</a:t>
            </a:r>
            <a:endParaRPr lang="en-US" altLang="ko-KR" sz="3600" dirty="0" smtClean="0"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ko-KR" altLang="en-US" sz="3600" dirty="0" smtClean="0">
                <a:latin typeface="나눔고딕 ExtraBold" pitchFamily="50" charset="-127"/>
                <a:ea typeface="나눔고딕 ExtraBold" pitchFamily="50" charset="-127"/>
                <a:cs typeface="+mj-cs"/>
              </a:rPr>
              <a:t>알아볼까요</a:t>
            </a:r>
            <a:endParaRPr lang="en-US" altLang="ko-KR" sz="3600" dirty="0"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51538" y="2136699"/>
            <a:ext cx="2572441" cy="2584603"/>
            <a:chOff x="1051538" y="2136699"/>
            <a:chExt cx="2572441" cy="2584603"/>
          </a:xfrm>
        </p:grpSpPr>
        <p:grpSp>
          <p:nvGrpSpPr>
            <p:cNvPr id="186" name="Group 851"/>
            <p:cNvGrpSpPr>
              <a:grpSpLocks noChangeAspect="1"/>
            </p:cNvGrpSpPr>
            <p:nvPr/>
          </p:nvGrpSpPr>
          <p:grpSpPr bwMode="auto">
            <a:xfrm>
              <a:off x="1301914" y="2390775"/>
              <a:ext cx="2071688" cy="2076450"/>
              <a:chOff x="810" y="1572"/>
              <a:chExt cx="1305" cy="1308"/>
            </a:xfrm>
          </p:grpSpPr>
          <p:sp>
            <p:nvSpPr>
              <p:cNvPr id="187" name="AutoShape 850"/>
              <p:cNvSpPr>
                <a:spLocks noChangeAspect="1" noChangeArrowheads="1" noTextEdit="1"/>
              </p:cNvSpPr>
              <p:nvPr/>
            </p:nvSpPr>
            <p:spPr bwMode="auto">
              <a:xfrm>
                <a:off x="810" y="1572"/>
                <a:ext cx="1305" cy="1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8" name="Freeform 853"/>
              <p:cNvSpPr>
                <a:spLocks/>
              </p:cNvSpPr>
              <p:nvPr/>
            </p:nvSpPr>
            <p:spPr bwMode="auto">
              <a:xfrm>
                <a:off x="990" y="1576"/>
                <a:ext cx="1121" cy="1124"/>
              </a:xfrm>
              <a:custGeom>
                <a:avLst/>
                <a:gdLst/>
                <a:ahLst/>
                <a:cxnLst>
                  <a:cxn ang="0">
                    <a:pos x="470" y="0"/>
                  </a:cxn>
                  <a:cxn ang="0">
                    <a:pos x="510" y="2"/>
                  </a:cxn>
                  <a:cxn ang="0">
                    <a:pos x="549" y="5"/>
                  </a:cxn>
                  <a:cxn ang="0">
                    <a:pos x="587" y="11"/>
                  </a:cxn>
                  <a:cxn ang="0">
                    <a:pos x="625" y="19"/>
                  </a:cxn>
                  <a:cxn ang="0">
                    <a:pos x="661" y="29"/>
                  </a:cxn>
                  <a:cxn ang="0">
                    <a:pos x="697" y="41"/>
                  </a:cxn>
                  <a:cxn ang="0">
                    <a:pos x="732" y="55"/>
                  </a:cxn>
                  <a:cxn ang="0">
                    <a:pos x="766" y="72"/>
                  </a:cxn>
                  <a:cxn ang="0">
                    <a:pos x="799" y="90"/>
                  </a:cxn>
                  <a:cxn ang="0">
                    <a:pos x="830" y="109"/>
                  </a:cxn>
                  <a:cxn ang="0">
                    <a:pos x="860" y="131"/>
                  </a:cxn>
                  <a:cxn ang="0">
                    <a:pos x="889" y="154"/>
                  </a:cxn>
                  <a:cxn ang="0">
                    <a:pos x="917" y="178"/>
                  </a:cxn>
                  <a:cxn ang="0">
                    <a:pos x="943" y="205"/>
                  </a:cxn>
                  <a:cxn ang="0">
                    <a:pos x="968" y="232"/>
                  </a:cxn>
                  <a:cxn ang="0">
                    <a:pos x="991" y="261"/>
                  </a:cxn>
                  <a:cxn ang="0">
                    <a:pos x="1012" y="292"/>
                  </a:cxn>
                  <a:cxn ang="0">
                    <a:pos x="1032" y="324"/>
                  </a:cxn>
                  <a:cxn ang="0">
                    <a:pos x="1050" y="356"/>
                  </a:cxn>
                  <a:cxn ang="0">
                    <a:pos x="1066" y="390"/>
                  </a:cxn>
                  <a:cxn ang="0">
                    <a:pos x="1080" y="425"/>
                  </a:cxn>
                  <a:cxn ang="0">
                    <a:pos x="1092" y="461"/>
                  </a:cxn>
                  <a:cxn ang="0">
                    <a:pos x="1102" y="498"/>
                  </a:cxn>
                  <a:cxn ang="0">
                    <a:pos x="1110" y="535"/>
                  </a:cxn>
                  <a:cxn ang="0">
                    <a:pos x="1116" y="574"/>
                  </a:cxn>
                  <a:cxn ang="0">
                    <a:pos x="1120" y="613"/>
                  </a:cxn>
                  <a:cxn ang="0">
                    <a:pos x="1121" y="652"/>
                  </a:cxn>
                  <a:cxn ang="0">
                    <a:pos x="1120" y="692"/>
                  </a:cxn>
                  <a:cxn ang="0">
                    <a:pos x="1116" y="731"/>
                  </a:cxn>
                  <a:cxn ang="0">
                    <a:pos x="1110" y="769"/>
                  </a:cxn>
                  <a:cxn ang="0">
                    <a:pos x="1103" y="806"/>
                  </a:cxn>
                  <a:cxn ang="0">
                    <a:pos x="1093" y="843"/>
                  </a:cxn>
                  <a:cxn ang="0">
                    <a:pos x="1081" y="878"/>
                  </a:cxn>
                  <a:cxn ang="0">
                    <a:pos x="1067" y="913"/>
                  </a:cxn>
                  <a:cxn ang="0">
                    <a:pos x="1051" y="947"/>
                  </a:cxn>
                  <a:cxn ang="0">
                    <a:pos x="1033" y="979"/>
                  </a:cxn>
                  <a:cxn ang="0">
                    <a:pos x="1014" y="1011"/>
                  </a:cxn>
                  <a:cxn ang="0">
                    <a:pos x="993" y="1041"/>
                  </a:cxn>
                  <a:cxn ang="0">
                    <a:pos x="970" y="1070"/>
                  </a:cxn>
                  <a:cxn ang="0">
                    <a:pos x="945" y="1098"/>
                  </a:cxn>
                  <a:cxn ang="0">
                    <a:pos x="919" y="1124"/>
                  </a:cxn>
                  <a:cxn ang="0">
                    <a:pos x="0" y="202"/>
                  </a:cxn>
                  <a:cxn ang="0">
                    <a:pos x="26" y="176"/>
                  </a:cxn>
                  <a:cxn ang="0">
                    <a:pos x="54" y="152"/>
                  </a:cxn>
                  <a:cxn ang="0">
                    <a:pos x="83" y="129"/>
                  </a:cxn>
                  <a:cxn ang="0">
                    <a:pos x="113" y="108"/>
                  </a:cxn>
                  <a:cxn ang="0">
                    <a:pos x="144" y="88"/>
                  </a:cxn>
                  <a:cxn ang="0">
                    <a:pos x="177" y="71"/>
                  </a:cxn>
                  <a:cxn ang="0">
                    <a:pos x="210" y="55"/>
                  </a:cxn>
                  <a:cxn ang="0">
                    <a:pos x="245" y="41"/>
                  </a:cxn>
                  <a:cxn ang="0">
                    <a:pos x="280" y="29"/>
                  </a:cxn>
                  <a:cxn ang="0">
                    <a:pos x="317" y="19"/>
                  </a:cxn>
                  <a:cxn ang="0">
                    <a:pos x="354" y="11"/>
                  </a:cxn>
                  <a:cxn ang="0">
                    <a:pos x="392" y="5"/>
                  </a:cxn>
                  <a:cxn ang="0">
                    <a:pos x="431" y="2"/>
                  </a:cxn>
                  <a:cxn ang="0">
                    <a:pos x="470" y="0"/>
                  </a:cxn>
                </a:cxnLst>
                <a:rect l="0" t="0" r="r" b="b"/>
                <a:pathLst>
                  <a:path w="1121" h="1124">
                    <a:moveTo>
                      <a:pt x="470" y="0"/>
                    </a:moveTo>
                    <a:lnTo>
                      <a:pt x="510" y="2"/>
                    </a:lnTo>
                    <a:lnTo>
                      <a:pt x="549" y="5"/>
                    </a:lnTo>
                    <a:lnTo>
                      <a:pt x="587" y="11"/>
                    </a:lnTo>
                    <a:lnTo>
                      <a:pt x="625" y="19"/>
                    </a:lnTo>
                    <a:lnTo>
                      <a:pt x="661" y="29"/>
                    </a:lnTo>
                    <a:lnTo>
                      <a:pt x="697" y="41"/>
                    </a:lnTo>
                    <a:lnTo>
                      <a:pt x="732" y="55"/>
                    </a:lnTo>
                    <a:lnTo>
                      <a:pt x="766" y="72"/>
                    </a:lnTo>
                    <a:lnTo>
                      <a:pt x="799" y="90"/>
                    </a:lnTo>
                    <a:lnTo>
                      <a:pt x="830" y="109"/>
                    </a:lnTo>
                    <a:lnTo>
                      <a:pt x="860" y="131"/>
                    </a:lnTo>
                    <a:lnTo>
                      <a:pt x="889" y="154"/>
                    </a:lnTo>
                    <a:lnTo>
                      <a:pt x="917" y="178"/>
                    </a:lnTo>
                    <a:lnTo>
                      <a:pt x="943" y="205"/>
                    </a:lnTo>
                    <a:lnTo>
                      <a:pt x="968" y="232"/>
                    </a:lnTo>
                    <a:lnTo>
                      <a:pt x="991" y="261"/>
                    </a:lnTo>
                    <a:lnTo>
                      <a:pt x="1012" y="292"/>
                    </a:lnTo>
                    <a:lnTo>
                      <a:pt x="1032" y="324"/>
                    </a:lnTo>
                    <a:lnTo>
                      <a:pt x="1050" y="356"/>
                    </a:lnTo>
                    <a:lnTo>
                      <a:pt x="1066" y="390"/>
                    </a:lnTo>
                    <a:lnTo>
                      <a:pt x="1080" y="425"/>
                    </a:lnTo>
                    <a:lnTo>
                      <a:pt x="1092" y="461"/>
                    </a:lnTo>
                    <a:lnTo>
                      <a:pt x="1102" y="498"/>
                    </a:lnTo>
                    <a:lnTo>
                      <a:pt x="1110" y="535"/>
                    </a:lnTo>
                    <a:lnTo>
                      <a:pt x="1116" y="574"/>
                    </a:lnTo>
                    <a:lnTo>
                      <a:pt x="1120" y="613"/>
                    </a:lnTo>
                    <a:lnTo>
                      <a:pt x="1121" y="652"/>
                    </a:lnTo>
                    <a:lnTo>
                      <a:pt x="1120" y="692"/>
                    </a:lnTo>
                    <a:lnTo>
                      <a:pt x="1116" y="731"/>
                    </a:lnTo>
                    <a:lnTo>
                      <a:pt x="1110" y="769"/>
                    </a:lnTo>
                    <a:lnTo>
                      <a:pt x="1103" y="806"/>
                    </a:lnTo>
                    <a:lnTo>
                      <a:pt x="1093" y="843"/>
                    </a:lnTo>
                    <a:lnTo>
                      <a:pt x="1081" y="878"/>
                    </a:lnTo>
                    <a:lnTo>
                      <a:pt x="1067" y="913"/>
                    </a:lnTo>
                    <a:lnTo>
                      <a:pt x="1051" y="947"/>
                    </a:lnTo>
                    <a:lnTo>
                      <a:pt x="1033" y="979"/>
                    </a:lnTo>
                    <a:lnTo>
                      <a:pt x="1014" y="1011"/>
                    </a:lnTo>
                    <a:lnTo>
                      <a:pt x="993" y="1041"/>
                    </a:lnTo>
                    <a:lnTo>
                      <a:pt x="970" y="1070"/>
                    </a:lnTo>
                    <a:lnTo>
                      <a:pt x="945" y="1098"/>
                    </a:lnTo>
                    <a:lnTo>
                      <a:pt x="919" y="1124"/>
                    </a:lnTo>
                    <a:lnTo>
                      <a:pt x="0" y="202"/>
                    </a:lnTo>
                    <a:lnTo>
                      <a:pt x="26" y="176"/>
                    </a:lnTo>
                    <a:lnTo>
                      <a:pt x="54" y="152"/>
                    </a:lnTo>
                    <a:lnTo>
                      <a:pt x="83" y="129"/>
                    </a:lnTo>
                    <a:lnTo>
                      <a:pt x="113" y="108"/>
                    </a:lnTo>
                    <a:lnTo>
                      <a:pt x="144" y="88"/>
                    </a:lnTo>
                    <a:lnTo>
                      <a:pt x="177" y="71"/>
                    </a:lnTo>
                    <a:lnTo>
                      <a:pt x="210" y="55"/>
                    </a:lnTo>
                    <a:lnTo>
                      <a:pt x="245" y="41"/>
                    </a:lnTo>
                    <a:lnTo>
                      <a:pt x="280" y="29"/>
                    </a:lnTo>
                    <a:lnTo>
                      <a:pt x="317" y="19"/>
                    </a:lnTo>
                    <a:lnTo>
                      <a:pt x="354" y="11"/>
                    </a:lnTo>
                    <a:lnTo>
                      <a:pt x="392" y="5"/>
                    </a:lnTo>
                    <a:lnTo>
                      <a:pt x="431" y="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89" name="Freeform 854"/>
              <p:cNvSpPr>
                <a:spLocks/>
              </p:cNvSpPr>
              <p:nvPr/>
            </p:nvSpPr>
            <p:spPr bwMode="auto">
              <a:xfrm>
                <a:off x="810" y="1778"/>
                <a:ext cx="1099" cy="1102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1099" y="922"/>
                  </a:cxn>
                  <a:cxn ang="0">
                    <a:pos x="1072" y="947"/>
                  </a:cxn>
                  <a:cxn ang="0">
                    <a:pos x="1043" y="970"/>
                  </a:cxn>
                  <a:cxn ang="0">
                    <a:pos x="1012" y="992"/>
                  </a:cxn>
                  <a:cxn ang="0">
                    <a:pos x="981" y="1012"/>
                  </a:cxn>
                  <a:cxn ang="0">
                    <a:pos x="948" y="1030"/>
                  </a:cxn>
                  <a:cxn ang="0">
                    <a:pos x="914" y="1046"/>
                  </a:cxn>
                  <a:cxn ang="0">
                    <a:pos x="879" y="1061"/>
                  </a:cxn>
                  <a:cxn ang="0">
                    <a:pos x="843" y="1073"/>
                  </a:cxn>
                  <a:cxn ang="0">
                    <a:pos x="806" y="1083"/>
                  </a:cxn>
                  <a:cxn ang="0">
                    <a:pos x="768" y="1091"/>
                  </a:cxn>
                  <a:cxn ang="0">
                    <a:pos x="729" y="1097"/>
                  </a:cxn>
                  <a:cxn ang="0">
                    <a:pos x="690" y="1101"/>
                  </a:cxn>
                  <a:cxn ang="0">
                    <a:pos x="650" y="1102"/>
                  </a:cxn>
                  <a:cxn ang="0">
                    <a:pos x="611" y="1101"/>
                  </a:cxn>
                  <a:cxn ang="0">
                    <a:pos x="572" y="1097"/>
                  </a:cxn>
                  <a:cxn ang="0">
                    <a:pos x="533" y="1092"/>
                  </a:cxn>
                  <a:cxn ang="0">
                    <a:pos x="496" y="1083"/>
                  </a:cxn>
                  <a:cxn ang="0">
                    <a:pos x="459" y="1074"/>
                  </a:cxn>
                  <a:cxn ang="0">
                    <a:pos x="423" y="1061"/>
                  </a:cxn>
                  <a:cxn ang="0">
                    <a:pos x="388" y="1047"/>
                  </a:cxn>
                  <a:cxn ang="0">
                    <a:pos x="355" y="1031"/>
                  </a:cxn>
                  <a:cxn ang="0">
                    <a:pos x="322" y="1013"/>
                  </a:cxn>
                  <a:cxn ang="0">
                    <a:pos x="291" y="993"/>
                  </a:cxn>
                  <a:cxn ang="0">
                    <a:pos x="260" y="972"/>
                  </a:cxn>
                  <a:cxn ang="0">
                    <a:pos x="231" y="949"/>
                  </a:cxn>
                  <a:cxn ang="0">
                    <a:pos x="204" y="924"/>
                  </a:cxn>
                  <a:cxn ang="0">
                    <a:pos x="178" y="898"/>
                  </a:cxn>
                  <a:cxn ang="0">
                    <a:pos x="153" y="870"/>
                  </a:cxn>
                  <a:cxn ang="0">
                    <a:pos x="130" y="841"/>
                  </a:cxn>
                  <a:cxn ang="0">
                    <a:pos x="108" y="811"/>
                  </a:cxn>
                  <a:cxn ang="0">
                    <a:pos x="89" y="779"/>
                  </a:cxn>
                  <a:cxn ang="0">
                    <a:pos x="71" y="746"/>
                  </a:cxn>
                  <a:cxn ang="0">
                    <a:pos x="55" y="713"/>
                  </a:cxn>
                  <a:cxn ang="0">
                    <a:pos x="41" y="678"/>
                  </a:cxn>
                  <a:cxn ang="0">
                    <a:pos x="28" y="642"/>
                  </a:cxn>
                  <a:cxn ang="0">
                    <a:pos x="19" y="605"/>
                  </a:cxn>
                  <a:cxn ang="0">
                    <a:pos x="10" y="568"/>
                  </a:cxn>
                  <a:cxn ang="0">
                    <a:pos x="5" y="529"/>
                  </a:cxn>
                  <a:cxn ang="0">
                    <a:pos x="1" y="490"/>
                  </a:cxn>
                  <a:cxn ang="0">
                    <a:pos x="0" y="450"/>
                  </a:cxn>
                  <a:cxn ang="0">
                    <a:pos x="1" y="410"/>
                  </a:cxn>
                  <a:cxn ang="0">
                    <a:pos x="5" y="371"/>
                  </a:cxn>
                  <a:cxn ang="0">
                    <a:pos x="11" y="332"/>
                  </a:cxn>
                  <a:cxn ang="0">
                    <a:pos x="19" y="294"/>
                  </a:cxn>
                  <a:cxn ang="0">
                    <a:pos x="29" y="258"/>
                  </a:cxn>
                  <a:cxn ang="0">
                    <a:pos x="41" y="221"/>
                  </a:cxn>
                  <a:cxn ang="0">
                    <a:pos x="56" y="186"/>
                  </a:cxn>
                  <a:cxn ang="0">
                    <a:pos x="72" y="152"/>
                  </a:cxn>
                  <a:cxn ang="0">
                    <a:pos x="90" y="119"/>
                  </a:cxn>
                  <a:cxn ang="0">
                    <a:pos x="110" y="87"/>
                  </a:cxn>
                  <a:cxn ang="0">
                    <a:pos x="132" y="57"/>
                  </a:cxn>
                  <a:cxn ang="0">
                    <a:pos x="155" y="28"/>
                  </a:cxn>
                  <a:cxn ang="0">
                    <a:pos x="180" y="0"/>
                  </a:cxn>
                </a:cxnLst>
                <a:rect l="0" t="0" r="r" b="b"/>
                <a:pathLst>
                  <a:path w="1099" h="1102">
                    <a:moveTo>
                      <a:pt x="180" y="0"/>
                    </a:moveTo>
                    <a:lnTo>
                      <a:pt x="1099" y="922"/>
                    </a:lnTo>
                    <a:lnTo>
                      <a:pt x="1072" y="947"/>
                    </a:lnTo>
                    <a:lnTo>
                      <a:pt x="1043" y="970"/>
                    </a:lnTo>
                    <a:lnTo>
                      <a:pt x="1012" y="992"/>
                    </a:lnTo>
                    <a:lnTo>
                      <a:pt x="981" y="1012"/>
                    </a:lnTo>
                    <a:lnTo>
                      <a:pt x="948" y="1030"/>
                    </a:lnTo>
                    <a:lnTo>
                      <a:pt x="914" y="1046"/>
                    </a:lnTo>
                    <a:lnTo>
                      <a:pt x="879" y="1061"/>
                    </a:lnTo>
                    <a:lnTo>
                      <a:pt x="843" y="1073"/>
                    </a:lnTo>
                    <a:lnTo>
                      <a:pt x="806" y="1083"/>
                    </a:lnTo>
                    <a:lnTo>
                      <a:pt x="768" y="1091"/>
                    </a:lnTo>
                    <a:lnTo>
                      <a:pt x="729" y="1097"/>
                    </a:lnTo>
                    <a:lnTo>
                      <a:pt x="690" y="1101"/>
                    </a:lnTo>
                    <a:lnTo>
                      <a:pt x="650" y="1102"/>
                    </a:lnTo>
                    <a:lnTo>
                      <a:pt x="611" y="1101"/>
                    </a:lnTo>
                    <a:lnTo>
                      <a:pt x="572" y="1097"/>
                    </a:lnTo>
                    <a:lnTo>
                      <a:pt x="533" y="1092"/>
                    </a:lnTo>
                    <a:lnTo>
                      <a:pt x="496" y="1083"/>
                    </a:lnTo>
                    <a:lnTo>
                      <a:pt x="459" y="1074"/>
                    </a:lnTo>
                    <a:lnTo>
                      <a:pt x="423" y="1061"/>
                    </a:lnTo>
                    <a:lnTo>
                      <a:pt x="388" y="1047"/>
                    </a:lnTo>
                    <a:lnTo>
                      <a:pt x="355" y="1031"/>
                    </a:lnTo>
                    <a:lnTo>
                      <a:pt x="322" y="1013"/>
                    </a:lnTo>
                    <a:lnTo>
                      <a:pt x="291" y="993"/>
                    </a:lnTo>
                    <a:lnTo>
                      <a:pt x="260" y="972"/>
                    </a:lnTo>
                    <a:lnTo>
                      <a:pt x="231" y="949"/>
                    </a:lnTo>
                    <a:lnTo>
                      <a:pt x="204" y="924"/>
                    </a:lnTo>
                    <a:lnTo>
                      <a:pt x="178" y="898"/>
                    </a:lnTo>
                    <a:lnTo>
                      <a:pt x="153" y="870"/>
                    </a:lnTo>
                    <a:lnTo>
                      <a:pt x="130" y="841"/>
                    </a:lnTo>
                    <a:lnTo>
                      <a:pt x="108" y="811"/>
                    </a:lnTo>
                    <a:lnTo>
                      <a:pt x="89" y="779"/>
                    </a:lnTo>
                    <a:lnTo>
                      <a:pt x="71" y="746"/>
                    </a:lnTo>
                    <a:lnTo>
                      <a:pt x="55" y="713"/>
                    </a:lnTo>
                    <a:lnTo>
                      <a:pt x="41" y="678"/>
                    </a:lnTo>
                    <a:lnTo>
                      <a:pt x="28" y="642"/>
                    </a:lnTo>
                    <a:lnTo>
                      <a:pt x="19" y="605"/>
                    </a:lnTo>
                    <a:lnTo>
                      <a:pt x="10" y="568"/>
                    </a:lnTo>
                    <a:lnTo>
                      <a:pt x="5" y="529"/>
                    </a:lnTo>
                    <a:lnTo>
                      <a:pt x="1" y="490"/>
                    </a:lnTo>
                    <a:lnTo>
                      <a:pt x="0" y="450"/>
                    </a:lnTo>
                    <a:lnTo>
                      <a:pt x="1" y="410"/>
                    </a:lnTo>
                    <a:lnTo>
                      <a:pt x="5" y="371"/>
                    </a:lnTo>
                    <a:lnTo>
                      <a:pt x="11" y="332"/>
                    </a:lnTo>
                    <a:lnTo>
                      <a:pt x="19" y="294"/>
                    </a:lnTo>
                    <a:lnTo>
                      <a:pt x="29" y="258"/>
                    </a:lnTo>
                    <a:lnTo>
                      <a:pt x="41" y="221"/>
                    </a:lnTo>
                    <a:lnTo>
                      <a:pt x="56" y="186"/>
                    </a:lnTo>
                    <a:lnTo>
                      <a:pt x="72" y="152"/>
                    </a:lnTo>
                    <a:lnTo>
                      <a:pt x="90" y="119"/>
                    </a:lnTo>
                    <a:lnTo>
                      <a:pt x="110" y="87"/>
                    </a:lnTo>
                    <a:lnTo>
                      <a:pt x="132" y="57"/>
                    </a:lnTo>
                    <a:lnTo>
                      <a:pt x="155" y="28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0" name="Freeform 855"/>
              <p:cNvSpPr>
                <a:spLocks/>
              </p:cNvSpPr>
              <p:nvPr/>
            </p:nvSpPr>
            <p:spPr bwMode="auto">
              <a:xfrm>
                <a:off x="971" y="1764"/>
                <a:ext cx="118" cy="117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0" y="1"/>
                  </a:cxn>
                  <a:cxn ang="0">
                    <a:pos x="82" y="4"/>
                  </a:cxn>
                  <a:cxn ang="0">
                    <a:pos x="91" y="9"/>
                  </a:cxn>
                  <a:cxn ang="0">
                    <a:pos x="100" y="17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6" y="47"/>
                  </a:cxn>
                  <a:cxn ang="0">
                    <a:pos x="118" y="58"/>
                  </a:cxn>
                  <a:cxn ang="0">
                    <a:pos x="116" y="70"/>
                  </a:cxn>
                  <a:cxn ang="0">
                    <a:pos x="113" y="81"/>
                  </a:cxn>
                  <a:cxn ang="0">
                    <a:pos x="108" y="91"/>
                  </a:cxn>
                  <a:cxn ang="0">
                    <a:pos x="100" y="100"/>
                  </a:cxn>
                  <a:cxn ang="0">
                    <a:pos x="91" y="107"/>
                  </a:cxn>
                  <a:cxn ang="0">
                    <a:pos x="82" y="113"/>
                  </a:cxn>
                  <a:cxn ang="0">
                    <a:pos x="70" y="116"/>
                  </a:cxn>
                  <a:cxn ang="0">
                    <a:pos x="59" y="117"/>
                  </a:cxn>
                  <a:cxn ang="0">
                    <a:pos x="47" y="116"/>
                  </a:cxn>
                  <a:cxn ang="0">
                    <a:pos x="36" y="113"/>
                  </a:cxn>
                  <a:cxn ang="0">
                    <a:pos x="26" y="107"/>
                  </a:cxn>
                  <a:cxn ang="0">
                    <a:pos x="17" y="100"/>
                  </a:cxn>
                  <a:cxn ang="0">
                    <a:pos x="10" y="91"/>
                  </a:cxn>
                  <a:cxn ang="0">
                    <a:pos x="5" y="81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0" y="26"/>
                  </a:cxn>
                  <a:cxn ang="0">
                    <a:pos x="17" y="17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7">
                    <a:moveTo>
                      <a:pt x="59" y="0"/>
                    </a:moveTo>
                    <a:lnTo>
                      <a:pt x="70" y="1"/>
                    </a:lnTo>
                    <a:lnTo>
                      <a:pt x="82" y="4"/>
                    </a:lnTo>
                    <a:lnTo>
                      <a:pt x="91" y="9"/>
                    </a:lnTo>
                    <a:lnTo>
                      <a:pt x="100" y="17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6" y="47"/>
                    </a:lnTo>
                    <a:lnTo>
                      <a:pt x="118" y="58"/>
                    </a:lnTo>
                    <a:lnTo>
                      <a:pt x="116" y="70"/>
                    </a:lnTo>
                    <a:lnTo>
                      <a:pt x="113" y="81"/>
                    </a:lnTo>
                    <a:lnTo>
                      <a:pt x="108" y="91"/>
                    </a:lnTo>
                    <a:lnTo>
                      <a:pt x="100" y="100"/>
                    </a:lnTo>
                    <a:lnTo>
                      <a:pt x="91" y="107"/>
                    </a:lnTo>
                    <a:lnTo>
                      <a:pt x="82" y="113"/>
                    </a:lnTo>
                    <a:lnTo>
                      <a:pt x="70" y="116"/>
                    </a:lnTo>
                    <a:lnTo>
                      <a:pt x="59" y="117"/>
                    </a:lnTo>
                    <a:lnTo>
                      <a:pt x="47" y="116"/>
                    </a:lnTo>
                    <a:lnTo>
                      <a:pt x="36" y="113"/>
                    </a:lnTo>
                    <a:lnTo>
                      <a:pt x="26" y="107"/>
                    </a:lnTo>
                    <a:lnTo>
                      <a:pt x="17" y="100"/>
                    </a:lnTo>
                    <a:lnTo>
                      <a:pt x="10" y="91"/>
                    </a:lnTo>
                    <a:lnTo>
                      <a:pt x="5" y="81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0" y="26"/>
                    </a:lnTo>
                    <a:lnTo>
                      <a:pt x="17" y="17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91" name="Freeform 856"/>
              <p:cNvSpPr>
                <a:spLocks/>
              </p:cNvSpPr>
              <p:nvPr/>
            </p:nvSpPr>
            <p:spPr bwMode="auto">
              <a:xfrm>
                <a:off x="1813" y="2596"/>
                <a:ext cx="118" cy="118"/>
              </a:xfrm>
              <a:custGeom>
                <a:avLst/>
                <a:gdLst/>
                <a:ahLst/>
                <a:cxnLst>
                  <a:cxn ang="0">
                    <a:pos x="59" y="0"/>
                  </a:cxn>
                  <a:cxn ang="0">
                    <a:pos x="71" y="1"/>
                  </a:cxn>
                  <a:cxn ang="0">
                    <a:pos x="82" y="5"/>
                  </a:cxn>
                  <a:cxn ang="0">
                    <a:pos x="92" y="11"/>
                  </a:cxn>
                  <a:cxn ang="0">
                    <a:pos x="101" y="18"/>
                  </a:cxn>
                  <a:cxn ang="0">
                    <a:pos x="108" y="26"/>
                  </a:cxn>
                  <a:cxn ang="0">
                    <a:pos x="113" y="36"/>
                  </a:cxn>
                  <a:cxn ang="0">
                    <a:pos x="117" y="47"/>
                  </a:cxn>
                  <a:cxn ang="0">
                    <a:pos x="118" y="59"/>
                  </a:cxn>
                  <a:cxn ang="0">
                    <a:pos x="117" y="71"/>
                  </a:cxn>
                  <a:cxn ang="0">
                    <a:pos x="113" y="82"/>
                  </a:cxn>
                  <a:cxn ang="0">
                    <a:pos x="108" y="92"/>
                  </a:cxn>
                  <a:cxn ang="0">
                    <a:pos x="101" y="101"/>
                  </a:cxn>
                  <a:cxn ang="0">
                    <a:pos x="92" y="108"/>
                  </a:cxn>
                  <a:cxn ang="0">
                    <a:pos x="82" y="114"/>
                  </a:cxn>
                  <a:cxn ang="0">
                    <a:pos x="71" y="117"/>
                  </a:cxn>
                  <a:cxn ang="0">
                    <a:pos x="59" y="118"/>
                  </a:cxn>
                  <a:cxn ang="0">
                    <a:pos x="47" y="117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1"/>
                  </a:cxn>
                  <a:cxn ang="0">
                    <a:pos x="11" y="92"/>
                  </a:cxn>
                  <a:cxn ang="0">
                    <a:pos x="5" y="82"/>
                  </a:cxn>
                  <a:cxn ang="0">
                    <a:pos x="1" y="71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5" y="36"/>
                  </a:cxn>
                  <a:cxn ang="0">
                    <a:pos x="11" y="26"/>
                  </a:cxn>
                  <a:cxn ang="0">
                    <a:pos x="18" y="18"/>
                  </a:cxn>
                  <a:cxn ang="0">
                    <a:pos x="26" y="11"/>
                  </a:cxn>
                  <a:cxn ang="0">
                    <a:pos x="36" y="5"/>
                  </a:cxn>
                  <a:cxn ang="0">
                    <a:pos x="47" y="1"/>
                  </a:cxn>
                  <a:cxn ang="0">
                    <a:pos x="59" y="0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71" y="1"/>
                    </a:lnTo>
                    <a:lnTo>
                      <a:pt x="82" y="5"/>
                    </a:lnTo>
                    <a:lnTo>
                      <a:pt x="92" y="11"/>
                    </a:lnTo>
                    <a:lnTo>
                      <a:pt x="101" y="18"/>
                    </a:lnTo>
                    <a:lnTo>
                      <a:pt x="108" y="26"/>
                    </a:lnTo>
                    <a:lnTo>
                      <a:pt x="113" y="36"/>
                    </a:lnTo>
                    <a:lnTo>
                      <a:pt x="117" y="47"/>
                    </a:lnTo>
                    <a:lnTo>
                      <a:pt x="118" y="59"/>
                    </a:lnTo>
                    <a:lnTo>
                      <a:pt x="117" y="71"/>
                    </a:lnTo>
                    <a:lnTo>
                      <a:pt x="113" y="82"/>
                    </a:lnTo>
                    <a:lnTo>
                      <a:pt x="108" y="92"/>
                    </a:lnTo>
                    <a:lnTo>
                      <a:pt x="101" y="101"/>
                    </a:lnTo>
                    <a:lnTo>
                      <a:pt x="92" y="108"/>
                    </a:lnTo>
                    <a:lnTo>
                      <a:pt x="82" y="114"/>
                    </a:lnTo>
                    <a:lnTo>
                      <a:pt x="71" y="117"/>
                    </a:lnTo>
                    <a:lnTo>
                      <a:pt x="59" y="118"/>
                    </a:lnTo>
                    <a:lnTo>
                      <a:pt x="47" y="117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1"/>
                    </a:lnTo>
                    <a:lnTo>
                      <a:pt x="11" y="92"/>
                    </a:lnTo>
                    <a:lnTo>
                      <a:pt x="5" y="82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8"/>
                    </a:lnTo>
                    <a:lnTo>
                      <a:pt x="26" y="11"/>
                    </a:lnTo>
                    <a:lnTo>
                      <a:pt x="36" y="5"/>
                    </a:lnTo>
                    <a:lnTo>
                      <a:pt x="47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74D5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93" name="그림 192" descr="원  외부 점선 .eps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tretch>
              <a:fillRect/>
            </a:stretch>
          </p:blipFill>
          <p:spPr>
            <a:xfrm>
              <a:off x="1051538" y="2136699"/>
              <a:ext cx="2572441" cy="2584603"/>
            </a:xfrm>
            <a:prstGeom prst="rect">
              <a:avLst/>
            </a:prstGeom>
          </p:spPr>
        </p:pic>
        <p:sp>
          <p:nvSpPr>
            <p:cNvPr id="194" name="타원 193"/>
            <p:cNvSpPr/>
            <p:nvPr/>
          </p:nvSpPr>
          <p:spPr>
            <a:xfrm>
              <a:off x="1505812" y="2597054"/>
              <a:ext cx="1663892" cy="1663892"/>
            </a:xfrm>
            <a:prstGeom prst="ellipse">
              <a:avLst/>
            </a:prstGeom>
            <a:solidFill>
              <a:srgbClr val="1FBADF"/>
            </a:solidFill>
            <a:ln>
              <a:solidFill>
                <a:srgbClr val="1FBA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1299600" y="3105835"/>
            <a:ext cx="207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1034" y="1454490"/>
            <a:ext cx="450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1FBADF"/>
                </a:solidFill>
                <a:latin typeface="나눔고딕 ExtraBold" pitchFamily="50" charset="-127"/>
                <a:ea typeface="나눔고딕 ExtraBold" pitchFamily="50" charset="-127"/>
              </a:rPr>
              <a:t>다음 시간에 배울 내용 알아보기</a:t>
            </a:r>
            <a:endParaRPr lang="ko-KR" altLang="en-US" sz="2000" dirty="0">
              <a:solidFill>
                <a:srgbClr val="1FBAD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6969224" y="0"/>
            <a:ext cx="2081448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8" name="Picture 4" descr="C:\Users\shs\Desktop\bar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9050672" y="0"/>
            <a:ext cx="857256" cy="428604"/>
          </a:xfrm>
          <a:prstGeom prst="rect">
            <a:avLst/>
          </a:prstGeom>
          <a:noFill/>
        </p:spPr>
      </p:pic>
      <p:grpSp>
        <p:nvGrpSpPr>
          <p:cNvPr id="45" name="그룹 44"/>
          <p:cNvGrpSpPr/>
          <p:nvPr/>
        </p:nvGrpSpPr>
        <p:grpSpPr>
          <a:xfrm>
            <a:off x="8263333" y="6192000"/>
            <a:ext cx="428628" cy="428628"/>
            <a:chOff x="8371314" y="6192000"/>
            <a:chExt cx="428628" cy="428628"/>
          </a:xfrm>
        </p:grpSpPr>
        <p:sp>
          <p:nvSpPr>
            <p:cNvPr id="46" name="타원 45"/>
            <p:cNvSpPr/>
            <p:nvPr/>
          </p:nvSpPr>
          <p:spPr>
            <a:xfrm>
              <a:off x="8371314" y="6192000"/>
              <a:ext cx="428628" cy="42862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이등변 삼각형 46">
              <a:hlinkClick r:id="" action="ppaction://hlinkshowjump?jump=previousslide"/>
            </p:cNvPr>
            <p:cNvSpPr/>
            <p:nvPr/>
          </p:nvSpPr>
          <p:spPr>
            <a:xfrm rot="16200000">
              <a:off x="8450604" y="6334876"/>
              <a:ext cx="214314" cy="14287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95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68" y="1400163"/>
            <a:ext cx="8025465" cy="4952180"/>
          </a:xfrm>
          <a:prstGeom prst="rect">
            <a:avLst/>
          </a:prstGeom>
        </p:spPr>
      </p:pic>
      <p:grpSp>
        <p:nvGrpSpPr>
          <p:cNvPr id="77" name="그룹 76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8" name="그룹 7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이등변 삼각형 82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이등변 삼각형 80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129" name="그룹 128"/>
          <p:cNvGrpSpPr/>
          <p:nvPr/>
        </p:nvGrpSpPr>
        <p:grpSpPr>
          <a:xfrm>
            <a:off x="7297614" y="0"/>
            <a:ext cx="2599874" cy="680156"/>
            <a:chOff x="7297614" y="0"/>
            <a:chExt cx="2599874" cy="680156"/>
          </a:xfrm>
        </p:grpSpPr>
        <p:pic>
          <p:nvPicPr>
            <p:cNvPr id="130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31" name="그룹 130"/>
            <p:cNvGrpSpPr/>
            <p:nvPr/>
          </p:nvGrpSpPr>
          <p:grpSpPr>
            <a:xfrm>
              <a:off x="8148224" y="0"/>
              <a:ext cx="402673" cy="680156"/>
              <a:chOff x="8152987" y="0"/>
              <a:chExt cx="402673" cy="680156"/>
            </a:xfrm>
          </p:grpSpPr>
          <p:grpSp>
            <p:nvGrpSpPr>
              <p:cNvPr id="159" name="그룹 77"/>
              <p:cNvGrpSpPr/>
              <p:nvPr/>
            </p:nvGrpSpPr>
            <p:grpSpPr>
              <a:xfrm>
                <a:off x="81752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61" name="직선 연결선 16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모서리가 둥근 직사각형 16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0" name="TextBox 159"/>
              <p:cNvSpPr txBox="1"/>
              <p:nvPr/>
            </p:nvSpPr>
            <p:spPr>
              <a:xfrm>
                <a:off x="8152987" y="400112"/>
                <a:ext cx="4026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51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53" name="직선 연결선 15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43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45" name="타원 14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6" name="직선 연결선 14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8961950" y="0"/>
              <a:ext cx="511679" cy="642918"/>
              <a:chOff x="8534861" y="0"/>
              <a:chExt cx="511679" cy="642918"/>
            </a:xfrm>
          </p:grpSpPr>
          <p:grpSp>
            <p:nvGrpSpPr>
              <p:cNvPr id="135" name="그룹 75"/>
              <p:cNvGrpSpPr/>
              <p:nvPr/>
            </p:nvGrpSpPr>
            <p:grpSpPr>
              <a:xfrm>
                <a:off x="8594345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7" name="직선 연결선 13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6" name="TextBox 135"/>
              <p:cNvSpPr txBox="1"/>
              <p:nvPr/>
            </p:nvSpPr>
            <p:spPr>
              <a:xfrm>
                <a:off x="8534861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68" name="직사각형 167">
            <a:hlinkClick r:id="rId4" action="ppaction://hlinksldjump"/>
          </p:cNvPr>
          <p:cNvSpPr/>
          <p:nvPr/>
        </p:nvSpPr>
        <p:spPr>
          <a:xfrm>
            <a:off x="8588600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hlinkClick r:id="rId5" action="ppaction://hlinksldjump"/>
          </p:cNvPr>
          <p:cNvSpPr/>
          <p:nvPr/>
        </p:nvSpPr>
        <p:spPr>
          <a:xfrm>
            <a:off x="90186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hlinkClick r:id="rId6" action="ppaction://hlinksldjump"/>
          </p:cNvPr>
          <p:cNvSpPr/>
          <p:nvPr/>
        </p:nvSpPr>
        <p:spPr>
          <a:xfrm>
            <a:off x="94682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763623" y="915304"/>
            <a:ext cx="8736074" cy="430887"/>
            <a:chOff x="763623" y="915304"/>
            <a:chExt cx="8736074" cy="430887"/>
          </a:xfrm>
        </p:grpSpPr>
        <p:sp>
          <p:nvSpPr>
            <p:cNvPr id="67" name="TextBox 66"/>
            <p:cNvSpPr txBox="1"/>
            <p:nvPr/>
          </p:nvSpPr>
          <p:spPr>
            <a:xfrm>
              <a:off x="927137" y="915304"/>
              <a:ext cx="857256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defRPr/>
              </a:pPr>
              <a:r>
                <a:rPr lang="ko-KR" altLang="en-US" dirty="0" smtClean="0"/>
                <a:t>글과 그림 속 상황을 살펴봅시다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68" name="타원 67"/>
            <p:cNvSpPr/>
            <p:nvPr/>
          </p:nvSpPr>
          <p:spPr>
            <a:xfrm>
              <a:off x="763623" y="1054547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9" name="그림 68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0000" y="900347"/>
            <a:ext cx="50688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2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68" y="1400163"/>
            <a:ext cx="8025465" cy="49521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13240" y="0"/>
            <a:ext cx="2792760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49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60388" y="981075"/>
            <a:ext cx="5330896" cy="1652400"/>
            <a:chOff x="560388" y="981075"/>
            <a:chExt cx="5330896" cy="1652400"/>
          </a:xfrm>
        </p:grpSpPr>
        <p:sp>
          <p:nvSpPr>
            <p:cNvPr id="173" name="모서리가 둥근 직사각형 172"/>
            <p:cNvSpPr/>
            <p:nvPr/>
          </p:nvSpPr>
          <p:spPr>
            <a:xfrm>
              <a:off x="560388" y="1481475"/>
              <a:ext cx="4968676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13943" y="981075"/>
              <a:ext cx="5277341" cy="498598"/>
              <a:chOff x="613943" y="4684607"/>
              <a:chExt cx="5277341" cy="498598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777457" y="4684607"/>
                <a:ext cx="5113827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pc="-50" dirty="0" smtClean="0"/>
                  <a:t>그림에서 삼각형은 어떤 삼각형인가요</a:t>
                </a:r>
                <a:r>
                  <a:rPr lang="en-US" altLang="ko-KR" spc="-50" dirty="0" smtClean="0"/>
                  <a:t>? </a:t>
                </a:r>
                <a:endParaRPr lang="en-US" altLang="ko-KR" spc="-50" dirty="0"/>
              </a:p>
            </p:txBody>
          </p:sp>
          <p:sp>
            <p:nvSpPr>
              <p:cNvPr id="177" name="타원 176"/>
              <p:cNvSpPr/>
              <p:nvPr/>
            </p:nvSpPr>
            <p:spPr>
              <a:xfrm>
                <a:off x="613943" y="4832207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00" dirty="0"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60387" y="3222786"/>
            <a:ext cx="8785225" cy="1696426"/>
            <a:chOff x="560387" y="3042786"/>
            <a:chExt cx="8785225" cy="1696426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560387" y="3947212"/>
              <a:ext cx="8785225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grpSp>
          <p:nvGrpSpPr>
            <p:cNvPr id="123" name="그룹 122"/>
            <p:cNvGrpSpPr/>
            <p:nvPr/>
          </p:nvGrpSpPr>
          <p:grpSpPr>
            <a:xfrm>
              <a:off x="613943" y="3042786"/>
              <a:ext cx="8700195" cy="904863"/>
              <a:chOff x="613943" y="4281920"/>
              <a:chExt cx="8700195" cy="904863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777456" y="4281920"/>
                <a:ext cx="8536682" cy="904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 algn="just"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그림에서 삼각형은 모두 두 변의 길이가 같은 이등변삼각형입니다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각의 크기는 어떨 것 같나요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613943" y="4438091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00" dirty="0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78" name="그룹 77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3" name="이등변 삼각형 82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1" name="이등변 삼각형 80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791393" y="1600525"/>
            <a:ext cx="4593655" cy="9048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두 변의 길이가 같기 때문에 이등변삼각형이라고 생각합니다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2881845" y="1890415"/>
            <a:ext cx="325081" cy="325081"/>
            <a:chOff x="4964713" y="2475902"/>
            <a:chExt cx="405203" cy="405203"/>
          </a:xfrm>
        </p:grpSpPr>
        <p:sp>
          <p:nvSpPr>
            <p:cNvPr id="179" name="타원 178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180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81" name="타원 180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297614" y="0"/>
            <a:ext cx="2599874" cy="680156"/>
            <a:chOff x="7297614" y="0"/>
            <a:chExt cx="2599874" cy="680156"/>
          </a:xfrm>
        </p:grpSpPr>
        <p:pic>
          <p:nvPicPr>
            <p:cNvPr id="7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74" name="그룹 73"/>
            <p:cNvGrpSpPr/>
            <p:nvPr/>
          </p:nvGrpSpPr>
          <p:grpSpPr>
            <a:xfrm>
              <a:off x="8148224" y="0"/>
              <a:ext cx="402673" cy="680156"/>
              <a:chOff x="8152987" y="0"/>
              <a:chExt cx="402673" cy="680156"/>
            </a:xfrm>
          </p:grpSpPr>
          <p:grpSp>
            <p:nvGrpSpPr>
              <p:cNvPr id="109" name="그룹 77"/>
              <p:cNvGrpSpPr/>
              <p:nvPr/>
            </p:nvGrpSpPr>
            <p:grpSpPr>
              <a:xfrm>
                <a:off x="8175249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11" name="직선 연결선 11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모서리가 둥근 직사각형 11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>
              <a:xfrm>
                <a:off x="8152987" y="400112"/>
                <a:ext cx="4026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01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3" name="직선 연결선 102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93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95" name="타원 94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6" name="직선 연결선 9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8961950" y="0"/>
              <a:ext cx="511679" cy="642918"/>
              <a:chOff x="8534861" y="0"/>
              <a:chExt cx="511679" cy="642918"/>
            </a:xfrm>
          </p:grpSpPr>
          <p:grpSp>
            <p:nvGrpSpPr>
              <p:cNvPr id="85" name="그룹 75"/>
              <p:cNvGrpSpPr/>
              <p:nvPr/>
            </p:nvGrpSpPr>
            <p:grpSpPr>
              <a:xfrm>
                <a:off x="8594345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87" name="직선 연결선 8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모서리가 둥근 직사각형 8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8534861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18" name="직사각형 117">
            <a:hlinkClick r:id="rId4" action="ppaction://hlinksldjump"/>
          </p:cNvPr>
          <p:cNvSpPr/>
          <p:nvPr/>
        </p:nvSpPr>
        <p:spPr>
          <a:xfrm>
            <a:off x="8588600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hlinkClick r:id="rId5" action="ppaction://hlinksldjump"/>
          </p:cNvPr>
          <p:cNvSpPr/>
          <p:nvPr/>
        </p:nvSpPr>
        <p:spPr>
          <a:xfrm>
            <a:off x="90186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hlinkClick r:id="rId6" action="ppaction://hlinksldjump"/>
          </p:cNvPr>
          <p:cNvSpPr/>
          <p:nvPr/>
        </p:nvSpPr>
        <p:spPr>
          <a:xfrm>
            <a:off x="94682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791393" y="4274361"/>
            <a:ext cx="8332097" cy="498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길이가 같은 두 변에 있는 두 각의 크기가 같아 보입니다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4790460" y="4361338"/>
            <a:ext cx="325081" cy="325081"/>
            <a:chOff x="4964713" y="2475902"/>
            <a:chExt cx="405203" cy="405203"/>
          </a:xfrm>
        </p:grpSpPr>
        <p:sp>
          <p:nvSpPr>
            <p:cNvPr id="128" name="타원 127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134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35" name="타원 13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3943" y="5508523"/>
            <a:ext cx="8736074" cy="498598"/>
            <a:chOff x="613943" y="5508523"/>
            <a:chExt cx="8736074" cy="498598"/>
          </a:xfrm>
        </p:grpSpPr>
        <p:sp>
          <p:nvSpPr>
            <p:cNvPr id="137" name="TextBox 136"/>
            <p:cNvSpPr txBox="1"/>
            <p:nvPr/>
          </p:nvSpPr>
          <p:spPr>
            <a:xfrm>
              <a:off x="777457" y="5508523"/>
              <a:ext cx="8572560" cy="498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dirty="0" smtClean="0"/>
                <a:t>각도기로 이등변삼각형의 각의 크기를 재어 볼까요</a:t>
              </a:r>
              <a:r>
                <a:rPr lang="en-US" altLang="ko-KR" dirty="0"/>
                <a:t>?</a:t>
              </a:r>
            </a:p>
          </p:txBody>
        </p:sp>
        <p:sp>
          <p:nvSpPr>
            <p:cNvPr id="138" name="타원 137"/>
            <p:cNvSpPr/>
            <p:nvPr/>
          </p:nvSpPr>
          <p:spPr>
            <a:xfrm>
              <a:off x="613943" y="5656123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 dirty="0"/>
            </a:p>
          </p:txBody>
        </p:sp>
      </p:grpSp>
      <p:pic>
        <p:nvPicPr>
          <p:cNvPr id="117" name="그림 1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84" y="970930"/>
            <a:ext cx="3094164" cy="1909279"/>
          </a:xfrm>
          <a:prstGeom prst="rect">
            <a:avLst/>
          </a:prstGeom>
        </p:spPr>
      </p:pic>
      <p:grpSp>
        <p:nvGrpSpPr>
          <p:cNvPr id="139" name="그룹 138"/>
          <p:cNvGrpSpPr/>
          <p:nvPr/>
        </p:nvGrpSpPr>
        <p:grpSpPr>
          <a:xfrm>
            <a:off x="8939355" y="876761"/>
            <a:ext cx="525752" cy="467830"/>
            <a:chOff x="8939355" y="876761"/>
            <a:chExt cx="525752" cy="467830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086810" y="994652"/>
              <a:ext cx="252000" cy="252000"/>
              <a:chOff x="7515401" y="1584373"/>
              <a:chExt cx="223069" cy="225604"/>
            </a:xfrm>
          </p:grpSpPr>
          <p:sp>
            <p:nvSpPr>
              <p:cNvPr id="142" name="모서리가 둥근 직사각형 141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3" name="그룹 142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모서리가 둥근 직사각형 144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1" name="직사각형 140">
              <a:hlinkClick r:id="" action="ppaction://customshow?id=1&amp;return=true"/>
            </p:cNvPr>
            <p:cNvSpPr/>
            <p:nvPr/>
          </p:nvSpPr>
          <p:spPr>
            <a:xfrm>
              <a:off x="8939355" y="876761"/>
              <a:ext cx="525752" cy="467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41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81" name="그룹 8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5" name="타원 84">
                <a:hlinkClick r:id="rId2" action="ppaction://hlinksldjump"/>
              </p:cNvPr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이등변 삼각형 8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3" name="타원 82">
                <a:hlinkClick r:id="rId3" action="ppaction://hlinksldjump"/>
              </p:cNvPr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이등변 삼각형 8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65336" y="954000"/>
            <a:ext cx="9072626" cy="461665"/>
            <a:chOff x="565336" y="954000"/>
            <a:chExt cx="9072626" cy="461665"/>
          </a:xfrm>
        </p:grpSpPr>
        <p:sp>
          <p:nvSpPr>
            <p:cNvPr id="62" name="TextBox 61"/>
            <p:cNvSpPr txBox="1"/>
            <p:nvPr/>
          </p:nvSpPr>
          <p:spPr>
            <a:xfrm>
              <a:off x="993964" y="954000"/>
              <a:ext cx="8643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나눔고딕 ExtraBold" pitchFamily="50" charset="-127"/>
                  <a:ea typeface="나눔고딕 ExtraBold" pitchFamily="50" charset="-127"/>
                </a:rPr>
                <a:t>이등변삼각형의 각의 크기에 대해 </a:t>
              </a:r>
              <a:r>
                <a:rPr lang="ko-KR" altLang="en-US" sz="2400" b="1" dirty="0" smtClean="0">
                  <a:latin typeface="나눔고딕 ExtraBold" pitchFamily="50" charset="-127"/>
                  <a:ea typeface="나눔고딕 ExtraBold" pitchFamily="50" charset="-127"/>
                </a:rPr>
                <a:t>알아봅시다</a:t>
              </a:r>
              <a:r>
                <a:rPr lang="en-US" altLang="ko-KR" sz="2400" b="1" dirty="0" smtClean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en-US" altLang="ko-KR" sz="2400" b="1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65336" y="986400"/>
              <a:ext cx="381000" cy="400110"/>
              <a:chOff x="452406" y="890570"/>
              <a:chExt cx="381000" cy="400110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452406" y="907386"/>
                <a:ext cx="381000" cy="381000"/>
              </a:xfrm>
              <a:prstGeom prst="ellipse">
                <a:avLst/>
              </a:prstGeom>
              <a:solidFill>
                <a:srgbClr val="C8A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endParaRPr lang="ko-KR" altLang="en-US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71456" y="89057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216" name="직사각형 215"/>
          <p:cNvSpPr/>
          <p:nvPr/>
        </p:nvSpPr>
        <p:spPr>
          <a:xfrm>
            <a:off x="0" y="0"/>
            <a:ext cx="74012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2" name="그룹 2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2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2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225" name="TextBox 224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62080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0387" y="1668113"/>
            <a:ext cx="8736074" cy="498598"/>
            <a:chOff x="609539" y="1414800"/>
            <a:chExt cx="8736074" cy="498598"/>
          </a:xfrm>
        </p:grpSpPr>
        <p:sp>
          <p:nvSpPr>
            <p:cNvPr id="69" name="TextBox 68"/>
            <p:cNvSpPr txBox="1"/>
            <p:nvPr/>
          </p:nvSpPr>
          <p:spPr>
            <a:xfrm>
              <a:off x="773053" y="1414800"/>
              <a:ext cx="8572560" cy="498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dirty="0" smtClean="0"/>
                <a:t>색종이로 이등변삼각형을 만들어 보세요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70" name="타원 69"/>
            <p:cNvSpPr/>
            <p:nvPr/>
          </p:nvSpPr>
          <p:spPr>
            <a:xfrm>
              <a:off x="609539" y="1573200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60387" y="4690800"/>
            <a:ext cx="8785225" cy="1260000"/>
            <a:chOff x="560387" y="4690800"/>
            <a:chExt cx="8785225" cy="1260000"/>
          </a:xfrm>
        </p:grpSpPr>
        <p:grpSp>
          <p:nvGrpSpPr>
            <p:cNvPr id="65" name="그룹 64"/>
            <p:cNvGrpSpPr/>
            <p:nvPr/>
          </p:nvGrpSpPr>
          <p:grpSpPr>
            <a:xfrm>
              <a:off x="560387" y="4690800"/>
              <a:ext cx="8736074" cy="498598"/>
              <a:chOff x="609539" y="1414800"/>
              <a:chExt cx="8736074" cy="49859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773053" y="1414800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펼친 도형은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어떤 삼각형인가요</a:t>
                </a:r>
                <a:r>
                  <a:rPr lang="en-US" altLang="ko-KR" dirty="0" smtClean="0"/>
                  <a:t>? </a:t>
                </a:r>
                <a:r>
                  <a:rPr lang="ko-KR" altLang="en-US" dirty="0" smtClean="0"/>
                  <a:t>그렇게 생각한 까닭은 무엇인가요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609539" y="1573200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60387" y="5158800"/>
              <a:ext cx="8785225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91393" y="5158800"/>
            <a:ext cx="8332097" cy="79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-40" dirty="0" smtClean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이등변삼각형입니다</a:t>
            </a:r>
            <a:r>
              <a:rPr lang="en-US" altLang="ko-KR" sz="2200" b="1" spc="-40" dirty="0" smtClean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. </a:t>
            </a:r>
            <a:r>
              <a:rPr lang="ko-KR" altLang="en-US" sz="2200" b="1" spc="-40" dirty="0" smtClean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두 변의 길이가 같기 때문입니다</a:t>
            </a:r>
            <a:r>
              <a:rPr lang="en-US" altLang="ko-KR" sz="2200" b="1" spc="-40" dirty="0" smtClean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.</a:t>
            </a:r>
            <a:endParaRPr lang="en-US" altLang="ko-KR" sz="2200" b="1" dirty="0" smtClean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381098" y="71438"/>
            <a:ext cx="3643909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이등변삼각형의 성질을 알아볼까요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4453876" y="12893"/>
            <a:ext cx="1143008" cy="630025"/>
            <a:chOff x="4493564" y="12893"/>
            <a:chExt cx="1143008" cy="630025"/>
          </a:xfrm>
        </p:grpSpPr>
        <p:pic>
          <p:nvPicPr>
            <p:cNvPr id="75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79316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76" name="직사각형 75"/>
            <p:cNvSpPr/>
            <p:nvPr/>
          </p:nvSpPr>
          <p:spPr>
            <a:xfrm>
              <a:off x="4493564" y="428604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78" name="그룹 77"/>
            <p:cNvGrpSpPr/>
            <p:nvPr/>
          </p:nvGrpSpPr>
          <p:grpSpPr>
            <a:xfrm>
              <a:off x="8961950" y="0"/>
              <a:ext cx="511679" cy="642918"/>
              <a:chOff x="8534861" y="0"/>
              <a:chExt cx="511679" cy="642918"/>
            </a:xfrm>
          </p:grpSpPr>
          <p:grpSp>
            <p:nvGrpSpPr>
              <p:cNvPr id="115" name="그룹 75"/>
              <p:cNvGrpSpPr/>
              <p:nvPr/>
            </p:nvGrpSpPr>
            <p:grpSpPr>
              <a:xfrm>
                <a:off x="8594345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17" name="직선 연결선 116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모서리가 둥근 직사각형 119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8534861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07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09" name="직선 연결선 108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모서리가 둥근 직사각형 111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8522516" y="0"/>
              <a:ext cx="511679" cy="721316"/>
              <a:chOff x="8112532" y="0"/>
              <a:chExt cx="511679" cy="721316"/>
            </a:xfrm>
          </p:grpSpPr>
          <p:grpSp>
            <p:nvGrpSpPr>
              <p:cNvPr id="99" name="그룹 77"/>
              <p:cNvGrpSpPr/>
              <p:nvPr/>
            </p:nvGrpSpPr>
            <p:grpSpPr>
              <a:xfrm>
                <a:off x="8184338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01" name="직선 연결선 100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0" name="TextBox 99"/>
              <p:cNvSpPr txBox="1"/>
              <p:nvPr/>
            </p:nvSpPr>
            <p:spPr>
              <a:xfrm>
                <a:off x="8112532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8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90" name="그룹 89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91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93" name="타원 9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4" name="직선 연결선 9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모서리가 둥근 직사각형 9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27" name="직사각형 126">
            <a:hlinkClick r:id="rId6" action="ppaction://hlinksldjump"/>
          </p:cNvPr>
          <p:cNvSpPr/>
          <p:nvPr/>
        </p:nvSpPr>
        <p:spPr>
          <a:xfrm>
            <a:off x="8176914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hlinkClick r:id="rId7" action="ppaction://hlinksldjump"/>
          </p:cNvPr>
          <p:cNvSpPr/>
          <p:nvPr/>
        </p:nvSpPr>
        <p:spPr>
          <a:xfrm>
            <a:off x="90186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hlinkClick r:id="rId8" action="ppaction://hlinksldjump"/>
          </p:cNvPr>
          <p:cNvSpPr/>
          <p:nvPr/>
        </p:nvSpPr>
        <p:spPr>
          <a:xfrm>
            <a:off x="94682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4790460" y="5407200"/>
            <a:ext cx="325081" cy="325081"/>
            <a:chOff x="4964713" y="2475902"/>
            <a:chExt cx="405203" cy="405203"/>
          </a:xfrm>
        </p:grpSpPr>
        <p:sp>
          <p:nvSpPr>
            <p:cNvPr id="123" name="타원 122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124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25" name="타원 12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r="30650"/>
          <a:stretch/>
        </p:blipFill>
        <p:spPr>
          <a:xfrm>
            <a:off x="6691416" y="2252266"/>
            <a:ext cx="432048" cy="1911500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1" r="35487"/>
          <a:stretch/>
        </p:blipFill>
        <p:spPr>
          <a:xfrm>
            <a:off x="5164392" y="2252266"/>
            <a:ext cx="1512168" cy="1911500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3" r="52419"/>
          <a:stretch/>
        </p:blipFill>
        <p:spPr>
          <a:xfrm>
            <a:off x="4732344" y="2252266"/>
            <a:ext cx="432048" cy="1911500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2" r="57257"/>
          <a:stretch/>
        </p:blipFill>
        <p:spPr>
          <a:xfrm>
            <a:off x="3220176" y="2252266"/>
            <a:ext cx="1512168" cy="1911500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r="74188"/>
          <a:stretch/>
        </p:blipFill>
        <p:spPr>
          <a:xfrm>
            <a:off x="2788128" y="2252266"/>
            <a:ext cx="432048" cy="1911500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9025"/>
          <a:stretch/>
        </p:blipFill>
        <p:spPr>
          <a:xfrm>
            <a:off x="914850" y="2252266"/>
            <a:ext cx="1873278" cy="1911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608" y="2433600"/>
            <a:ext cx="1804832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969224" y="0"/>
            <a:ext cx="2936776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14850" y="2252266"/>
            <a:ext cx="7998590" cy="1911500"/>
            <a:chOff x="914850" y="2252266"/>
            <a:chExt cx="7998590" cy="19115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13" r="30650"/>
            <a:stretch/>
          </p:blipFill>
          <p:spPr>
            <a:xfrm>
              <a:off x="6691416" y="2252266"/>
              <a:ext cx="432048" cy="19115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81" r="35487"/>
            <a:stretch/>
          </p:blipFill>
          <p:spPr>
            <a:xfrm>
              <a:off x="5164392" y="2252266"/>
              <a:ext cx="1512168" cy="19115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43" r="52419"/>
            <a:stretch/>
          </p:blipFill>
          <p:spPr>
            <a:xfrm>
              <a:off x="4732344" y="2252266"/>
              <a:ext cx="432048" cy="19115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2" r="57257"/>
            <a:stretch/>
          </p:blipFill>
          <p:spPr>
            <a:xfrm>
              <a:off x="3220176" y="2252266"/>
              <a:ext cx="1512168" cy="19115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5" r="74188"/>
            <a:stretch/>
          </p:blipFill>
          <p:spPr>
            <a:xfrm>
              <a:off x="2788128" y="2252266"/>
              <a:ext cx="432048" cy="19115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9025"/>
            <a:stretch/>
          </p:blipFill>
          <p:spPr>
            <a:xfrm>
              <a:off x="914850" y="2252266"/>
              <a:ext cx="1873278" cy="19115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608" y="2433600"/>
              <a:ext cx="1804832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7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81" name="그룹 8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5" name="타원 84">
                <a:hlinkClick r:id="rId2" action="ppaction://hlinksldjump"/>
              </p:cNvPr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이등변 삼각형 8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3" name="타원 82">
                <a:hlinkClick r:id="rId3" action="ppaction://hlinksldjump"/>
              </p:cNvPr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이등변 삼각형 8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216" name="직사각형 215"/>
          <p:cNvSpPr/>
          <p:nvPr/>
        </p:nvSpPr>
        <p:spPr>
          <a:xfrm>
            <a:off x="0" y="0"/>
            <a:ext cx="74012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2" name="그룹 2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2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2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225" name="TextBox 224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62080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0387" y="2611137"/>
            <a:ext cx="8789630" cy="1631382"/>
            <a:chOff x="560387" y="2700339"/>
            <a:chExt cx="8789630" cy="1631382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560387" y="3179721"/>
              <a:ext cx="878522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613943" y="2700339"/>
              <a:ext cx="8736074" cy="464743"/>
              <a:chOff x="613943" y="951435"/>
              <a:chExt cx="8736074" cy="464743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777457" y="951435"/>
                <a:ext cx="8572560" cy="464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/>
                  <a:t>두 </a:t>
                </a:r>
                <a:r>
                  <a:rPr lang="ko-KR" altLang="en-US" dirty="0" smtClean="0"/>
                  <a:t>변의 </a:t>
                </a:r>
                <a:r>
                  <a:rPr lang="ko-KR" altLang="en-US" dirty="0"/>
                  <a:t>길이가 같은지 어떻게 알았나요</a:t>
                </a:r>
                <a:r>
                  <a:rPr lang="en-US" altLang="ko-KR" dirty="0"/>
                  <a:t>?</a:t>
                </a:r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613943" y="110760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00" dirty="0"/>
              </a:p>
            </p:txBody>
          </p:sp>
        </p:grpSp>
      </p:grpSp>
      <p:sp>
        <p:nvSpPr>
          <p:cNvPr id="90" name="TextBox 89"/>
          <p:cNvSpPr txBox="1"/>
          <p:nvPr/>
        </p:nvSpPr>
        <p:spPr>
          <a:xfrm>
            <a:off x="797367" y="3090519"/>
            <a:ext cx="8332097" cy="11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자로 길이를 재어 보니 길이가 같습니다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.</a:t>
            </a:r>
          </a:p>
          <a:p>
            <a:pPr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접어서 잘랐기 때문에 두 변의 길이가 같습니다</a:t>
            </a:r>
            <a:r>
              <a:rPr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60387" y="4690800"/>
            <a:ext cx="8789630" cy="1258480"/>
            <a:chOff x="560387" y="4690800"/>
            <a:chExt cx="8789630" cy="1258480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560387" y="5157280"/>
              <a:ext cx="8785225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613943" y="4690800"/>
              <a:ext cx="8736074" cy="498598"/>
              <a:chOff x="613943" y="951435"/>
              <a:chExt cx="8736074" cy="49859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777457" y="951435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펼친 도형을 친구들과 비교해 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613943" y="110760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00" dirty="0"/>
              </a:p>
            </p:txBody>
          </p:sp>
        </p:grpSp>
      </p:grpSp>
      <p:sp>
        <p:nvSpPr>
          <p:cNvPr id="99" name="TextBox 98"/>
          <p:cNvSpPr txBox="1"/>
          <p:nvPr/>
        </p:nvSpPr>
        <p:spPr>
          <a:xfrm>
            <a:off x="677676" y="5157280"/>
            <a:ext cx="8538252" cy="79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-100" dirty="0" smtClean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변의 </a:t>
            </a:r>
            <a:r>
              <a:rPr lang="ko-KR" altLang="en-US" sz="2200" b="1" spc="-100" dirty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길이와 모양이 다르지만 모두 이등변삼각형입니다</a:t>
            </a:r>
            <a:r>
              <a:rPr lang="en-US" altLang="ko-KR" sz="2200" b="1" spc="-100" dirty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.</a:t>
            </a:r>
            <a:endParaRPr lang="en-US" altLang="ko-KR" sz="2200" b="1" spc="-100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381098" y="71438"/>
            <a:ext cx="3643909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이등변삼각형의 성질을 알아볼까요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4453876" y="12893"/>
            <a:ext cx="1143008" cy="630025"/>
            <a:chOff x="4493564" y="12893"/>
            <a:chExt cx="1143008" cy="630025"/>
          </a:xfrm>
        </p:grpSpPr>
        <p:pic>
          <p:nvPicPr>
            <p:cNvPr id="76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79316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77" name="직사각형 76"/>
            <p:cNvSpPr/>
            <p:nvPr/>
          </p:nvSpPr>
          <p:spPr>
            <a:xfrm>
              <a:off x="4493564" y="428604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95" name="그룹 94"/>
            <p:cNvGrpSpPr/>
            <p:nvPr/>
          </p:nvGrpSpPr>
          <p:grpSpPr>
            <a:xfrm>
              <a:off x="8961950" y="0"/>
              <a:ext cx="511679" cy="642918"/>
              <a:chOff x="8534861" y="0"/>
              <a:chExt cx="511679" cy="642918"/>
            </a:xfrm>
          </p:grpSpPr>
          <p:grpSp>
            <p:nvGrpSpPr>
              <p:cNvPr id="130" name="그룹 75"/>
              <p:cNvGrpSpPr/>
              <p:nvPr/>
            </p:nvGrpSpPr>
            <p:grpSpPr>
              <a:xfrm>
                <a:off x="8594345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2" name="직선 연결선 13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8534861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18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0" name="직선 연결선 11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8522516" y="0"/>
              <a:ext cx="511679" cy="721316"/>
              <a:chOff x="8112532" y="0"/>
              <a:chExt cx="511679" cy="721316"/>
            </a:xfrm>
          </p:grpSpPr>
          <p:grpSp>
            <p:nvGrpSpPr>
              <p:cNvPr id="110" name="그룹 77"/>
              <p:cNvGrpSpPr/>
              <p:nvPr/>
            </p:nvGrpSpPr>
            <p:grpSpPr>
              <a:xfrm>
                <a:off x="8184338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12" name="직선 연결선 11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8112532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9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1" name="그룹 100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02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04" name="타원 10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5" name="직선 연결선 10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38" name="직사각형 137">
            <a:hlinkClick r:id="rId6" action="ppaction://hlinksldjump"/>
          </p:cNvPr>
          <p:cNvSpPr/>
          <p:nvPr/>
        </p:nvSpPr>
        <p:spPr>
          <a:xfrm>
            <a:off x="8176914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hlinkClick r:id="rId7" action="ppaction://hlinksldjump"/>
          </p:cNvPr>
          <p:cNvSpPr/>
          <p:nvPr/>
        </p:nvSpPr>
        <p:spPr>
          <a:xfrm>
            <a:off x="90186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hlinkClick r:id="rId8" action="ppaction://hlinksldjump"/>
          </p:cNvPr>
          <p:cNvSpPr/>
          <p:nvPr/>
        </p:nvSpPr>
        <p:spPr>
          <a:xfrm>
            <a:off x="94682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41"/>
          <p:cNvGrpSpPr/>
          <p:nvPr/>
        </p:nvGrpSpPr>
        <p:grpSpPr>
          <a:xfrm>
            <a:off x="4790460" y="5408175"/>
            <a:ext cx="325081" cy="325081"/>
            <a:chOff x="4964713" y="2475902"/>
            <a:chExt cx="405203" cy="405203"/>
          </a:xfrm>
        </p:grpSpPr>
        <p:sp>
          <p:nvSpPr>
            <p:cNvPr id="143" name="타원 142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144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45" name="타원 14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4790460" y="3504519"/>
            <a:ext cx="325081" cy="325081"/>
            <a:chOff x="4964713" y="2475902"/>
            <a:chExt cx="405203" cy="405203"/>
          </a:xfrm>
        </p:grpSpPr>
        <p:sp>
          <p:nvSpPr>
            <p:cNvPr id="147" name="타원 14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14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49" name="타원 14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617296" y="922424"/>
            <a:ext cx="607714" cy="562360"/>
            <a:chOff x="7297614" y="922424"/>
            <a:chExt cx="607714" cy="562360"/>
          </a:xfrm>
        </p:grpSpPr>
        <p:grpSp>
          <p:nvGrpSpPr>
            <p:cNvPr id="122" name="그룹 121"/>
            <p:cNvGrpSpPr/>
            <p:nvPr/>
          </p:nvGrpSpPr>
          <p:grpSpPr>
            <a:xfrm>
              <a:off x="7474242" y="1047255"/>
              <a:ext cx="252000" cy="252000"/>
              <a:chOff x="7515401" y="1584373"/>
              <a:chExt cx="223069" cy="225604"/>
            </a:xfrm>
          </p:grpSpPr>
          <p:sp>
            <p:nvSpPr>
              <p:cNvPr id="123" name="모서리가 둥근 직사각형 122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4" name="그룹 123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" name="직사각형 3">
              <a:hlinkClick r:id="" action="ppaction://customshow?id=0&amp;return=true"/>
            </p:cNvPr>
            <p:cNvSpPr/>
            <p:nvPr/>
          </p:nvSpPr>
          <p:spPr>
            <a:xfrm>
              <a:off x="7297614" y="922424"/>
              <a:ext cx="607714" cy="5623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2144688" y="900000"/>
            <a:ext cx="5439041" cy="1306800"/>
            <a:chOff x="914850" y="2252266"/>
            <a:chExt cx="7998590" cy="1911500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13" r="30650"/>
            <a:stretch/>
          </p:blipFill>
          <p:spPr>
            <a:xfrm>
              <a:off x="6691416" y="2252266"/>
              <a:ext cx="432048" cy="1911500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81" r="35487"/>
            <a:stretch/>
          </p:blipFill>
          <p:spPr>
            <a:xfrm>
              <a:off x="5164392" y="2252266"/>
              <a:ext cx="1512168" cy="1911500"/>
            </a:xfrm>
            <a:prstGeom prst="rect">
              <a:avLst/>
            </a:prstGeom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43" r="52419"/>
            <a:stretch/>
          </p:blipFill>
          <p:spPr>
            <a:xfrm>
              <a:off x="4732344" y="2252266"/>
              <a:ext cx="432048" cy="1911500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2" r="57257"/>
            <a:stretch/>
          </p:blipFill>
          <p:spPr>
            <a:xfrm>
              <a:off x="3220176" y="2252266"/>
              <a:ext cx="1512168" cy="1911500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5" r="74188"/>
            <a:stretch/>
          </p:blipFill>
          <p:spPr>
            <a:xfrm>
              <a:off x="2788128" y="2252266"/>
              <a:ext cx="432048" cy="1911500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9025"/>
            <a:stretch/>
          </p:blipFill>
          <p:spPr>
            <a:xfrm>
              <a:off x="914850" y="2252266"/>
              <a:ext cx="1873278" cy="1911500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608" y="2433600"/>
              <a:ext cx="1804832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4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81" name="그룹 80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85" name="타원 84">
                <a:hlinkClick r:id="rId2" action="ppaction://hlinksldjump"/>
              </p:cNvPr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6" name="이등변 삼각형 85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83" name="타원 82">
                <a:hlinkClick r:id="rId3" action="ppaction://hlinksldjump"/>
              </p:cNvPr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84" name="이등변 삼각형 83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216" name="직사각형 215"/>
          <p:cNvSpPr/>
          <p:nvPr/>
        </p:nvSpPr>
        <p:spPr>
          <a:xfrm>
            <a:off x="0" y="0"/>
            <a:ext cx="7401272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2" name="그룹 221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223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22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225" name="TextBox 224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62080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0387" y="2602313"/>
            <a:ext cx="8789630" cy="1270755"/>
            <a:chOff x="560387" y="2602313"/>
            <a:chExt cx="8789630" cy="1270755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560387" y="3081068"/>
              <a:ext cx="8785225" cy="79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613943" y="2602313"/>
              <a:ext cx="8736074" cy="498598"/>
              <a:chOff x="613943" y="951435"/>
              <a:chExt cx="8736074" cy="498598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777457" y="951435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만든 이등변삼각형에서 크기가 같은 각이 있는지 찾아보세요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613943" y="110760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00" dirty="0"/>
              </a:p>
            </p:txBody>
          </p:sp>
        </p:grpSp>
      </p:grpSp>
      <p:sp>
        <p:nvSpPr>
          <p:cNvPr id="90" name="TextBox 89"/>
          <p:cNvSpPr txBox="1"/>
          <p:nvPr/>
        </p:nvSpPr>
        <p:spPr>
          <a:xfrm>
            <a:off x="676800" y="3227768"/>
            <a:ext cx="8332097" cy="498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5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길이가 같은 두 변에 있는 두 각의 크기가 같습니다</a:t>
            </a:r>
            <a:r>
              <a:rPr lang="en-US" altLang="ko-KR" sz="2200" b="1" spc="5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200" b="1" spc="50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0387" y="4332071"/>
            <a:ext cx="8789630" cy="1617209"/>
            <a:chOff x="560387" y="4692071"/>
            <a:chExt cx="8789630" cy="1617209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560387" y="5157280"/>
              <a:ext cx="8785225" cy="1152000"/>
            </a:xfrm>
            <a:prstGeom prst="roundRect">
              <a:avLst>
                <a:gd name="adj" fmla="val 8134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613943" y="4692071"/>
              <a:ext cx="8736074" cy="498598"/>
              <a:chOff x="613943" y="951435"/>
              <a:chExt cx="8736074" cy="49859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777457" y="951435"/>
                <a:ext cx="8572560" cy="498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2200" b="1">
                    <a:latin typeface="나눔고딕" pitchFamily="50" charset="-127"/>
                    <a:ea typeface="나눔고딕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smtClean="0"/>
                  <a:t>이등변삼각형의 각의 크기에 대해 알게 된 것을 이야기해 보세요</a:t>
                </a:r>
                <a:r>
                  <a:rPr lang="en-US" altLang="ko-KR" dirty="0"/>
                  <a:t>.</a:t>
                </a:r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613943" y="1107606"/>
                <a:ext cx="152400" cy="152400"/>
              </a:xfrm>
              <a:prstGeom prst="ellipse">
                <a:avLst/>
              </a:prstGeom>
              <a:solidFill>
                <a:srgbClr val="4CB6E6"/>
              </a:solidFill>
              <a:ln w="38100">
                <a:solidFill>
                  <a:srgbClr val="C1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00" dirty="0"/>
              </a:p>
            </p:txBody>
          </p:sp>
        </p:grpSp>
      </p:grpSp>
      <p:sp>
        <p:nvSpPr>
          <p:cNvPr id="99" name="TextBox 98"/>
          <p:cNvSpPr txBox="1"/>
          <p:nvPr/>
        </p:nvSpPr>
        <p:spPr>
          <a:xfrm>
            <a:off x="677676" y="4796471"/>
            <a:ext cx="8307574" cy="1152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200" b="1" spc="50" dirty="0" smtClean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이등변삼각형은 길이가 같은 두 변에 있는 두 각의 크기가 같습니다</a:t>
            </a:r>
            <a:r>
              <a:rPr lang="en-US" altLang="ko-KR" sz="2200" b="1" spc="50" dirty="0" smtClean="0">
                <a:solidFill>
                  <a:schemeClr val="accent2">
                    <a:lumMod val="75000"/>
                  </a:schemeClr>
                </a:solidFill>
                <a:ea typeface="나눔고딕" pitchFamily="50" charset="-127"/>
              </a:rPr>
              <a:t>.</a:t>
            </a:r>
            <a:endParaRPr lang="en-US" altLang="ko-KR" sz="2200" b="1" spc="50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381098" y="71438"/>
            <a:ext cx="3643909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이등변삼각형의 성질을 알아볼까요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4453876" y="12893"/>
            <a:ext cx="1143008" cy="630025"/>
            <a:chOff x="4493564" y="12893"/>
            <a:chExt cx="1143008" cy="630025"/>
          </a:xfrm>
        </p:grpSpPr>
        <p:pic>
          <p:nvPicPr>
            <p:cNvPr id="76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79316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77" name="직사각형 76"/>
            <p:cNvSpPr/>
            <p:nvPr/>
          </p:nvSpPr>
          <p:spPr>
            <a:xfrm>
              <a:off x="4493564" y="428604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95" name="그룹 94"/>
            <p:cNvGrpSpPr/>
            <p:nvPr/>
          </p:nvGrpSpPr>
          <p:grpSpPr>
            <a:xfrm>
              <a:off x="8961950" y="0"/>
              <a:ext cx="511679" cy="642918"/>
              <a:chOff x="8534861" y="0"/>
              <a:chExt cx="511679" cy="642918"/>
            </a:xfrm>
          </p:grpSpPr>
          <p:grpSp>
            <p:nvGrpSpPr>
              <p:cNvPr id="130" name="그룹 75"/>
              <p:cNvGrpSpPr/>
              <p:nvPr/>
            </p:nvGrpSpPr>
            <p:grpSpPr>
              <a:xfrm>
                <a:off x="8594345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2" name="직선 연결선 13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모서리가 둥근 직사각형 13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8534861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18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0" name="직선 연결선 119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8522516" y="0"/>
              <a:ext cx="511679" cy="721316"/>
              <a:chOff x="8112532" y="0"/>
              <a:chExt cx="511679" cy="721316"/>
            </a:xfrm>
          </p:grpSpPr>
          <p:grpSp>
            <p:nvGrpSpPr>
              <p:cNvPr id="110" name="그룹 77"/>
              <p:cNvGrpSpPr/>
              <p:nvPr/>
            </p:nvGrpSpPr>
            <p:grpSpPr>
              <a:xfrm>
                <a:off x="8184338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12" name="직선 연결선 111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8112532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98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01" name="그룹 100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02" name="그룹 75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04" name="타원 10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5" name="직선 연결선 104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" name="TextBox 102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38" name="직사각형 137">
            <a:hlinkClick r:id="rId6" action="ppaction://hlinksldjump"/>
          </p:cNvPr>
          <p:cNvSpPr/>
          <p:nvPr/>
        </p:nvSpPr>
        <p:spPr>
          <a:xfrm>
            <a:off x="8176914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hlinkClick r:id="rId2" action="ppaction://hlinksldjump"/>
          </p:cNvPr>
          <p:cNvSpPr/>
          <p:nvPr/>
        </p:nvSpPr>
        <p:spPr>
          <a:xfrm>
            <a:off x="90186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hlinkClick r:id="rId7" action="ppaction://hlinksldjump"/>
          </p:cNvPr>
          <p:cNvSpPr/>
          <p:nvPr/>
        </p:nvSpPr>
        <p:spPr>
          <a:xfrm>
            <a:off x="94682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41"/>
          <p:cNvGrpSpPr/>
          <p:nvPr/>
        </p:nvGrpSpPr>
        <p:grpSpPr>
          <a:xfrm>
            <a:off x="4790460" y="5201751"/>
            <a:ext cx="325081" cy="325081"/>
            <a:chOff x="4964713" y="2475902"/>
            <a:chExt cx="405203" cy="405203"/>
          </a:xfrm>
        </p:grpSpPr>
        <p:sp>
          <p:nvSpPr>
            <p:cNvPr id="143" name="타원 142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144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45" name="타원 144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4790460" y="3306489"/>
            <a:ext cx="325081" cy="325081"/>
            <a:chOff x="4964713" y="2475902"/>
            <a:chExt cx="405203" cy="405203"/>
          </a:xfrm>
        </p:grpSpPr>
        <p:sp>
          <p:nvSpPr>
            <p:cNvPr id="147" name="타원 146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148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149" name="타원 148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7617600" y="922424"/>
            <a:ext cx="607714" cy="562360"/>
            <a:chOff x="7297614" y="922424"/>
            <a:chExt cx="607714" cy="562360"/>
          </a:xfrm>
        </p:grpSpPr>
        <p:grpSp>
          <p:nvGrpSpPr>
            <p:cNvPr id="152" name="그룹 151"/>
            <p:cNvGrpSpPr/>
            <p:nvPr/>
          </p:nvGrpSpPr>
          <p:grpSpPr>
            <a:xfrm>
              <a:off x="7474242" y="1047255"/>
              <a:ext cx="252000" cy="252000"/>
              <a:chOff x="7515401" y="1584373"/>
              <a:chExt cx="223069" cy="225604"/>
            </a:xfrm>
          </p:grpSpPr>
          <p:sp>
            <p:nvSpPr>
              <p:cNvPr id="154" name="모서리가 둥근 직사각형 153"/>
              <p:cNvSpPr/>
              <p:nvPr/>
            </p:nvSpPr>
            <p:spPr>
              <a:xfrm>
                <a:off x="7515401" y="1584373"/>
                <a:ext cx="223069" cy="225604"/>
              </a:xfrm>
              <a:prstGeom prst="roundRect">
                <a:avLst>
                  <a:gd name="adj" fmla="val 28410"/>
                </a:avLst>
              </a:prstGeom>
              <a:solidFill>
                <a:srgbClr val="1FBADF"/>
              </a:solidFill>
              <a:ln w="28575">
                <a:solidFill>
                  <a:srgbClr val="74D5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5" name="그룹 154"/>
              <p:cNvGrpSpPr/>
              <p:nvPr/>
            </p:nvGrpSpPr>
            <p:grpSpPr>
              <a:xfrm>
                <a:off x="7556778" y="1628111"/>
                <a:ext cx="140311" cy="140311"/>
                <a:chOff x="7556778" y="1628111"/>
                <a:chExt cx="140311" cy="140311"/>
              </a:xfrm>
            </p:grpSpPr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모서리가 둥근 직사각형 156"/>
                <p:cNvSpPr/>
                <p:nvPr/>
              </p:nvSpPr>
              <p:spPr>
                <a:xfrm rot="5400000">
                  <a:off x="7608041" y="1628111"/>
                  <a:ext cx="37785" cy="1403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3" name="직사각형 152">
              <a:hlinkClick r:id="" action="ppaction://customshow?id=0&amp;return=true"/>
            </p:cNvPr>
            <p:cNvSpPr/>
            <p:nvPr/>
          </p:nvSpPr>
          <p:spPr>
            <a:xfrm>
              <a:off x="7297614" y="922424"/>
              <a:ext cx="607714" cy="5623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2144688" y="900000"/>
            <a:ext cx="5439041" cy="1306800"/>
            <a:chOff x="914850" y="2252266"/>
            <a:chExt cx="7998590" cy="1911500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13" r="30650"/>
            <a:stretch/>
          </p:blipFill>
          <p:spPr>
            <a:xfrm>
              <a:off x="6691416" y="2252266"/>
              <a:ext cx="432048" cy="1911500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81" r="35487"/>
            <a:stretch/>
          </p:blipFill>
          <p:spPr>
            <a:xfrm>
              <a:off x="5164392" y="2252266"/>
              <a:ext cx="1512168" cy="1911500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43" r="52419"/>
            <a:stretch/>
          </p:blipFill>
          <p:spPr>
            <a:xfrm>
              <a:off x="4732344" y="2252266"/>
              <a:ext cx="432048" cy="1911500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2" r="57257"/>
            <a:stretch/>
          </p:blipFill>
          <p:spPr>
            <a:xfrm>
              <a:off x="3220176" y="2252266"/>
              <a:ext cx="1512168" cy="1911500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5" r="74188"/>
            <a:stretch/>
          </p:blipFill>
          <p:spPr>
            <a:xfrm>
              <a:off x="2788128" y="2252266"/>
              <a:ext cx="432048" cy="1911500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9025"/>
            <a:stretch/>
          </p:blipFill>
          <p:spPr>
            <a:xfrm>
              <a:off x="914850" y="2252266"/>
              <a:ext cx="1873278" cy="1911500"/>
            </a:xfrm>
            <a:prstGeom prst="rect">
              <a:avLst/>
            </a:prstGeom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608" y="2433600"/>
              <a:ext cx="1804832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40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129200" y="2607059"/>
            <a:ext cx="5251066" cy="2982618"/>
            <a:chOff x="4129200" y="1875600"/>
            <a:chExt cx="5251066" cy="2982618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2"/>
            <a:srcRect l="4025" t="52392" r="70652" b="-698"/>
            <a:stretch/>
          </p:blipFill>
          <p:spPr>
            <a:xfrm>
              <a:off x="4129200" y="1876465"/>
              <a:ext cx="1615888" cy="298175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2"/>
            <a:srcRect l="69575" t="52392" r="3925" b="-698"/>
            <a:stretch/>
          </p:blipFill>
          <p:spPr>
            <a:xfrm>
              <a:off x="7689304" y="1875600"/>
              <a:ext cx="1690962" cy="2981753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2"/>
            <a:srcRect l="27824" t="52392" r="28167" b="-698"/>
            <a:stretch/>
          </p:blipFill>
          <p:spPr>
            <a:xfrm>
              <a:off x="5385048" y="1875600"/>
              <a:ext cx="2808312" cy="2981753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8263333" y="6192000"/>
            <a:ext cx="1082280" cy="428628"/>
            <a:chOff x="8371314" y="6192000"/>
            <a:chExt cx="1082280" cy="428628"/>
          </a:xfrm>
        </p:grpSpPr>
        <p:grpSp>
          <p:nvGrpSpPr>
            <p:cNvPr id="94" name="그룹 93"/>
            <p:cNvGrpSpPr/>
            <p:nvPr/>
          </p:nvGrpSpPr>
          <p:grpSpPr>
            <a:xfrm>
              <a:off x="9024966" y="6192000"/>
              <a:ext cx="428628" cy="428628"/>
              <a:chOff x="6701949" y="6250801"/>
              <a:chExt cx="428628" cy="42862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6701949" y="6250801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9" name="이등변 삼각형 98">
                <a:hlinkClick r:id="" action="ppaction://hlinkshowjump?jump=nextslide"/>
              </p:cNvPr>
              <p:cNvSpPr/>
              <p:nvPr/>
            </p:nvSpPr>
            <p:spPr>
              <a:xfrm rot="5400000">
                <a:off x="6822297" y="6393677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8371314" y="6192000"/>
              <a:ext cx="428628" cy="428628"/>
              <a:chOff x="8371314" y="6192000"/>
              <a:chExt cx="428628" cy="42862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8371314" y="6192000"/>
                <a:ext cx="428628" cy="42862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고딕" pitchFamily="50" charset="-127"/>
                    <a:ea typeface="나눔고딕" pitchFamily="50" charset="-127"/>
                  </a:rPr>
                  <a:t>     </a:t>
                </a:r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97" name="이등변 삼각형 96">
                <a:hlinkClick r:id="" action="ppaction://hlinkshowjump?jump=previousslide"/>
              </p:cNvPr>
              <p:cNvSpPr/>
              <p:nvPr/>
            </p:nvSpPr>
            <p:spPr>
              <a:xfrm rot="16200000">
                <a:off x="8450604" y="6334876"/>
                <a:ext cx="214314" cy="14287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84" name="직사각형 83"/>
          <p:cNvSpPr/>
          <p:nvPr/>
        </p:nvSpPr>
        <p:spPr>
          <a:xfrm>
            <a:off x="-1" y="0"/>
            <a:ext cx="7431183" cy="428604"/>
          </a:xfrm>
          <a:prstGeom prst="rect">
            <a:avLst/>
          </a:prstGeom>
          <a:solidFill>
            <a:srgbClr val="1FB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" name="그룹 102"/>
          <p:cNvGrpSpPr/>
          <p:nvPr/>
        </p:nvGrpSpPr>
        <p:grpSpPr>
          <a:xfrm>
            <a:off x="23778" y="428604"/>
            <a:ext cx="857256" cy="285752"/>
            <a:chOff x="1381100" y="571480"/>
            <a:chExt cx="1143008" cy="285752"/>
          </a:xfrm>
        </p:grpSpPr>
        <p:pic>
          <p:nvPicPr>
            <p:cNvPr id="104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1952604" y="571480"/>
              <a:ext cx="571504" cy="285752"/>
            </a:xfrm>
            <a:prstGeom prst="rect">
              <a:avLst/>
            </a:prstGeom>
            <a:noFill/>
          </p:spPr>
        </p:pic>
        <p:pic>
          <p:nvPicPr>
            <p:cNvPr id="10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1100" y="571480"/>
              <a:ext cx="571504" cy="285752"/>
            </a:xfrm>
            <a:prstGeom prst="rect">
              <a:avLst/>
            </a:prstGeom>
            <a:noFill/>
          </p:spPr>
        </p:pic>
      </p:grpSp>
      <p:sp>
        <p:nvSpPr>
          <p:cNvPr id="116" name="TextBox 115"/>
          <p:cNvSpPr txBox="1"/>
          <p:nvPr/>
        </p:nvSpPr>
        <p:spPr>
          <a:xfrm>
            <a:off x="763623" y="2214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차시</a:t>
            </a:r>
            <a:endParaRPr lang="ko-KR" altLang="en-US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62080" y="-111150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ko-KR" alt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666720" y="1691762"/>
            <a:ext cx="8736074" cy="498598"/>
            <a:chOff x="613943" y="-2430917"/>
            <a:chExt cx="8736074" cy="498598"/>
          </a:xfrm>
        </p:grpSpPr>
        <p:sp>
          <p:nvSpPr>
            <p:cNvPr id="65" name="TextBox 64"/>
            <p:cNvSpPr txBox="1"/>
            <p:nvPr/>
          </p:nvSpPr>
          <p:spPr>
            <a:xfrm>
              <a:off x="777457" y="-2430917"/>
              <a:ext cx="8572560" cy="498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200" b="1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ko-KR" altLang="en-US" dirty="0" smtClean="0"/>
                <a:t>주어진 선분의 양 끝에 크기가 크기가 같은 각을 그려 보세요</a:t>
              </a:r>
              <a:r>
                <a:rPr lang="en-US" altLang="ko-KR" dirty="0" smtClean="0"/>
                <a:t>.</a:t>
              </a:r>
              <a:endParaRPr lang="en-US" altLang="ko-KR" dirty="0"/>
            </a:p>
          </p:txBody>
        </p:sp>
        <p:sp>
          <p:nvSpPr>
            <p:cNvPr id="66" name="타원 65"/>
            <p:cNvSpPr/>
            <p:nvPr/>
          </p:nvSpPr>
          <p:spPr>
            <a:xfrm>
              <a:off x="613943" y="-2272517"/>
              <a:ext cx="152400" cy="152400"/>
            </a:xfrm>
            <a:prstGeom prst="ellipse">
              <a:avLst/>
            </a:prstGeom>
            <a:solidFill>
              <a:srgbClr val="4CB6E6"/>
            </a:solidFill>
            <a:ln w="38100">
              <a:solidFill>
                <a:srgbClr val="C1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6" name="모서리가 둥근 직사각형 105"/>
          <p:cNvSpPr/>
          <p:nvPr/>
        </p:nvSpPr>
        <p:spPr>
          <a:xfrm>
            <a:off x="1381098" y="71438"/>
            <a:ext cx="3643909" cy="285728"/>
          </a:xfrm>
          <a:prstGeom prst="roundRect">
            <a:avLst>
              <a:gd name="adj" fmla="val 30001"/>
            </a:avLst>
          </a:prstGeom>
          <a:solidFill>
            <a:srgbClr val="008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이등변삼각형의 성질을 알아볼까요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4453876" y="12893"/>
            <a:ext cx="1143008" cy="630025"/>
            <a:chOff x="4493564" y="12893"/>
            <a:chExt cx="1143008" cy="630025"/>
          </a:xfrm>
        </p:grpSpPr>
        <p:pic>
          <p:nvPicPr>
            <p:cNvPr id="110" name="Picture 2" descr="C:\Users\shs\Desktop\Untitled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9316" y="12893"/>
              <a:ext cx="611530" cy="560175"/>
            </a:xfrm>
            <a:prstGeom prst="rect">
              <a:avLst/>
            </a:prstGeom>
            <a:noFill/>
          </p:spPr>
        </p:pic>
        <p:sp>
          <p:nvSpPr>
            <p:cNvPr id="111" name="직사각형 110"/>
            <p:cNvSpPr/>
            <p:nvPr/>
          </p:nvSpPr>
          <p:spPr>
            <a:xfrm>
              <a:off x="4493564" y="428604"/>
              <a:ext cx="1143008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7297614" y="0"/>
            <a:ext cx="2599874" cy="721316"/>
            <a:chOff x="7297614" y="0"/>
            <a:chExt cx="2599874" cy="72131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9385809" y="0"/>
              <a:ext cx="511679" cy="596027"/>
              <a:chOff x="9385809" y="0"/>
              <a:chExt cx="511679" cy="596027"/>
            </a:xfrm>
          </p:grpSpPr>
          <p:grpSp>
            <p:nvGrpSpPr>
              <p:cNvPr id="181" name="그룹 180"/>
              <p:cNvGrpSpPr/>
              <p:nvPr/>
            </p:nvGrpSpPr>
            <p:grpSpPr>
              <a:xfrm>
                <a:off x="9452636" y="0"/>
                <a:ext cx="358148" cy="596027"/>
                <a:chOff x="5738819" y="665143"/>
                <a:chExt cx="288060" cy="479387"/>
              </a:xfrm>
            </p:grpSpPr>
            <p:sp>
              <p:nvSpPr>
                <p:cNvPr id="183" name="타원 182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84" name="직선 연결선 183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모서리가 둥근 직사각형 185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모서리가 둥근 직사각형 186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모서리가 둥근 직사각형 187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2" name="TextBox 181"/>
              <p:cNvSpPr txBox="1"/>
              <p:nvPr/>
            </p:nvSpPr>
            <p:spPr>
              <a:xfrm>
                <a:off x="9385809" y="313569"/>
                <a:ext cx="5116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키우기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8952862" y="0"/>
              <a:ext cx="511679" cy="721316"/>
              <a:chOff x="8521604" y="0"/>
              <a:chExt cx="511679" cy="721316"/>
            </a:xfrm>
          </p:grpSpPr>
          <p:grpSp>
            <p:nvGrpSpPr>
              <p:cNvPr id="154" name="그룹 77"/>
              <p:cNvGrpSpPr/>
              <p:nvPr/>
            </p:nvGrpSpPr>
            <p:grpSpPr>
              <a:xfrm>
                <a:off x="8593403" y="0"/>
                <a:ext cx="358148" cy="680156"/>
                <a:chOff x="5738819" y="597477"/>
                <a:chExt cx="288060" cy="547053"/>
              </a:xfrm>
            </p:grpSpPr>
            <p:cxnSp>
              <p:nvCxnSpPr>
                <p:cNvPr id="156" name="직선 연결선 155"/>
                <p:cNvCxnSpPr/>
                <p:nvPr/>
              </p:nvCxnSpPr>
              <p:spPr>
                <a:xfrm rot="5400000">
                  <a:off x="5791757" y="688570"/>
                  <a:ext cx="182583" cy="398"/>
                </a:xfrm>
                <a:prstGeom prst="line">
                  <a:avLst/>
                </a:prstGeom>
                <a:ln>
                  <a:solidFill>
                    <a:srgbClr val="9D393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모서리가 둥근 직사각형 15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D39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00"/>
                    </a:gs>
                    <a:gs pos="50000">
                      <a:srgbClr val="FFC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B6F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모서리가 둥근 직사각형 178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94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3B3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5" name="TextBox 154"/>
              <p:cNvSpPr txBox="1"/>
              <p:nvPr/>
            </p:nvSpPr>
            <p:spPr>
              <a:xfrm>
                <a:off x="8521604" y="351984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solidFill>
                      <a:srgbClr val="7B2D2D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900" dirty="0">
                  <a:solidFill>
                    <a:srgbClr val="7B2D2D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pic>
          <p:nvPicPr>
            <p:cNvPr id="115" name="Picture 4" descr="C:\Users\shs\Desktop\bar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297614" y="0"/>
              <a:ext cx="857256" cy="428604"/>
            </a:xfrm>
            <a:prstGeom prst="rect">
              <a:avLst/>
            </a:prstGeom>
            <a:noFill/>
          </p:spPr>
        </p:pic>
        <p:grpSp>
          <p:nvGrpSpPr>
            <p:cNvPr id="117" name="그룹 116"/>
            <p:cNvGrpSpPr/>
            <p:nvPr/>
          </p:nvGrpSpPr>
          <p:grpSpPr>
            <a:xfrm>
              <a:off x="8154201" y="0"/>
              <a:ext cx="402675" cy="596027"/>
              <a:chOff x="7727112" y="0"/>
              <a:chExt cx="402675" cy="596027"/>
            </a:xfrm>
          </p:grpSpPr>
          <p:grpSp>
            <p:nvGrpSpPr>
              <p:cNvPr id="132" name="그룹 75"/>
              <p:cNvGrpSpPr/>
              <p:nvPr/>
            </p:nvGrpSpPr>
            <p:grpSpPr>
              <a:xfrm>
                <a:off x="7745989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36" name="직선 연결선 135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모서리가 둥근 직사각형 136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>
                <a:off x="7727112" y="309682"/>
                <a:ext cx="4026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열기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8515629" y="0"/>
              <a:ext cx="511679" cy="642918"/>
              <a:chOff x="8087939" y="0"/>
              <a:chExt cx="511679" cy="642918"/>
            </a:xfrm>
          </p:grpSpPr>
          <p:grpSp>
            <p:nvGrpSpPr>
              <p:cNvPr id="120" name="그룹 75"/>
              <p:cNvGrpSpPr/>
              <p:nvPr/>
            </p:nvGrpSpPr>
            <p:grpSpPr>
              <a:xfrm>
                <a:off x="8166036" y="0"/>
                <a:ext cx="358080" cy="596027"/>
                <a:chOff x="5738819" y="665143"/>
                <a:chExt cx="288060" cy="479387"/>
              </a:xfrm>
            </p:grpSpPr>
            <p:cxnSp>
              <p:nvCxnSpPr>
                <p:cNvPr id="122" name="직선 연결선 121"/>
                <p:cNvCxnSpPr/>
                <p:nvPr/>
              </p:nvCxnSpPr>
              <p:spPr>
                <a:xfrm rot="5400000">
                  <a:off x="5846733" y="700862"/>
                  <a:ext cx="72232" cy="79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모서리가 둥근 직사각형 122"/>
                <p:cNvSpPr/>
                <p:nvPr/>
              </p:nvSpPr>
              <p:spPr>
                <a:xfrm>
                  <a:off x="5818834" y="727074"/>
                  <a:ext cx="128031" cy="983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/>
                <p:cNvSpPr/>
                <p:nvPr/>
              </p:nvSpPr>
              <p:spPr>
                <a:xfrm>
                  <a:off x="5738819" y="856470"/>
                  <a:ext cx="288060" cy="2880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9EFF7"/>
                    </a:gs>
                    <a:gs pos="50000">
                      <a:srgbClr val="C1EBFF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5791411" y="758806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5791411" y="802007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5791411" y="844851"/>
                  <a:ext cx="182876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1" name="TextBox 120"/>
              <p:cNvSpPr txBox="1"/>
              <p:nvPr/>
            </p:nvSpPr>
            <p:spPr>
              <a:xfrm>
                <a:off x="8087939" y="273586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나눔고딕 ExtraBold" pitchFamily="50" charset="-127"/>
                    <a:ea typeface="나눔고딕 ExtraBold" pitchFamily="50" charset="-127"/>
                  </a:rPr>
                  <a:t>다지기</a:t>
                </a:r>
                <a:endParaRPr lang="en-US" altLang="ko-KR" sz="900" dirty="0" smtClean="0">
                  <a:latin typeface="나눔고딕 ExtraBold" pitchFamily="50" charset="-127"/>
                  <a:ea typeface="나눔고딕 ExtraBold" pitchFamily="50" charset="-127"/>
                </a:endParaRPr>
              </a:p>
              <a:p>
                <a:pPr algn="ctr"/>
                <a:r>
                  <a:rPr lang="en-US" altLang="ko-KR" sz="900" dirty="0" smtClean="0">
                    <a:latin typeface="나눔고딕 ExtraBold" pitchFamily="50" charset="-127"/>
                    <a:ea typeface="나눔고딕 ExtraBold" pitchFamily="50" charset="-127"/>
                  </a:rPr>
                  <a:t>1</a:t>
                </a:r>
                <a:endParaRPr lang="ko-KR" altLang="en-US" sz="9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189" name="직사각형 188">
            <a:hlinkClick r:id="rId5" action="ppaction://hlinksldjump"/>
          </p:cNvPr>
          <p:cNvSpPr/>
          <p:nvPr/>
        </p:nvSpPr>
        <p:spPr>
          <a:xfrm>
            <a:off x="8176914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hlinkClick r:id="rId6" action="ppaction://hlinksldjump"/>
          </p:cNvPr>
          <p:cNvSpPr/>
          <p:nvPr/>
        </p:nvSpPr>
        <p:spPr>
          <a:xfrm>
            <a:off x="8588600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hlinkClick r:id="rId7" action="ppaction://hlinksldjump"/>
          </p:cNvPr>
          <p:cNvSpPr/>
          <p:nvPr/>
        </p:nvSpPr>
        <p:spPr>
          <a:xfrm>
            <a:off x="9468233" y="251712"/>
            <a:ext cx="342551" cy="33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65336" y="954000"/>
            <a:ext cx="9072626" cy="461665"/>
            <a:chOff x="565336" y="954000"/>
            <a:chExt cx="9072626" cy="461665"/>
          </a:xfrm>
        </p:grpSpPr>
        <p:sp>
          <p:nvSpPr>
            <p:cNvPr id="193" name="TextBox 192"/>
            <p:cNvSpPr txBox="1"/>
            <p:nvPr/>
          </p:nvSpPr>
          <p:spPr>
            <a:xfrm>
              <a:off x="993964" y="954000"/>
              <a:ext cx="8643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두 각의 크기가 같은 삼각형을 그려 봅시다</a:t>
              </a:r>
              <a:r>
                <a:rPr lang="en-US" altLang="ko-KR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94" name="그룹 193"/>
            <p:cNvGrpSpPr/>
            <p:nvPr/>
          </p:nvGrpSpPr>
          <p:grpSpPr>
            <a:xfrm>
              <a:off x="565336" y="986400"/>
              <a:ext cx="381000" cy="400110"/>
              <a:chOff x="452406" y="890570"/>
              <a:chExt cx="381000" cy="400110"/>
            </a:xfrm>
          </p:grpSpPr>
          <p:sp>
            <p:nvSpPr>
              <p:cNvPr id="195" name="타원 194"/>
              <p:cNvSpPr/>
              <p:nvPr/>
            </p:nvSpPr>
            <p:spPr>
              <a:xfrm>
                <a:off x="452406" y="907386"/>
                <a:ext cx="381000" cy="381000"/>
              </a:xfrm>
              <a:prstGeom prst="ellipse">
                <a:avLst/>
              </a:prstGeom>
              <a:solidFill>
                <a:srgbClr val="C8A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endParaRPr lang="ko-KR" altLang="en-US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471456" y="890570"/>
                <a:ext cx="317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bg1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cxnSp>
        <p:nvCxnSpPr>
          <p:cNvPr id="10" name="직선 연결선 9"/>
          <p:cNvCxnSpPr/>
          <p:nvPr/>
        </p:nvCxnSpPr>
        <p:spPr>
          <a:xfrm rot="3000000">
            <a:off x="5688000" y="4068000"/>
            <a:ext cx="2856757" cy="0"/>
          </a:xfrm>
          <a:prstGeom prst="line">
            <a:avLst/>
          </a:prstGeom>
          <a:ln w="12700">
            <a:solidFill>
              <a:srgbClr val="00A9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7800000">
            <a:off x="5004000" y="4068000"/>
            <a:ext cx="2856757" cy="0"/>
          </a:xfrm>
          <a:prstGeom prst="line">
            <a:avLst/>
          </a:prstGeom>
          <a:ln w="12700">
            <a:solidFill>
              <a:srgbClr val="00A9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710"/>
          <a:stretch/>
        </p:blipFill>
        <p:spPr>
          <a:xfrm>
            <a:off x="539969" y="2638800"/>
            <a:ext cx="3260903" cy="290020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64568" y="2508756"/>
            <a:ext cx="2397626" cy="1136268"/>
            <a:chOff x="1187222" y="2492896"/>
            <a:chExt cx="2397626" cy="113626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04" b="26304"/>
            <a:stretch/>
          </p:blipFill>
          <p:spPr>
            <a:xfrm>
              <a:off x="1187222" y="2492896"/>
              <a:ext cx="2397626" cy="113626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903725" y="2666067"/>
              <a:ext cx="93968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크기가 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50</a:t>
              </a: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˚인</a:t>
              </a:r>
              <a:r>
                <a:rPr lang="en-US" altLang="ko-KR" sz="1200" b="1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각을 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그려 볼까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?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42" y="3632162"/>
            <a:ext cx="1206011" cy="1656743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6644142" y="3924932"/>
            <a:ext cx="325081" cy="325081"/>
            <a:chOff x="4964713" y="2475902"/>
            <a:chExt cx="405203" cy="405203"/>
          </a:xfrm>
        </p:grpSpPr>
        <p:sp>
          <p:nvSpPr>
            <p:cNvPr id="85" name="타원 84"/>
            <p:cNvSpPr/>
            <p:nvPr/>
          </p:nvSpPr>
          <p:spPr>
            <a:xfrm>
              <a:off x="4964713" y="2475902"/>
              <a:ext cx="405203" cy="405203"/>
            </a:xfrm>
            <a:prstGeom prst="ellipse">
              <a:avLst/>
            </a:prstGeom>
            <a:solidFill>
              <a:srgbClr val="EE4D26"/>
            </a:solidFill>
            <a:ln>
              <a:noFill/>
            </a:ln>
            <a:effectLst>
              <a:outerShdw dist="38100" dir="5400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pic>
          <p:nvPicPr>
            <p:cNvPr id="86" name="Picture 5" descr="C:\Users\shs\Desktop\Untitled5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44834" y="2565394"/>
              <a:ext cx="244961" cy="220659"/>
            </a:xfrm>
            <a:prstGeom prst="rect">
              <a:avLst/>
            </a:prstGeom>
            <a:noFill/>
          </p:spPr>
        </p:pic>
        <p:sp>
          <p:nvSpPr>
            <p:cNvPr id="87" name="타원 86"/>
            <p:cNvSpPr/>
            <p:nvPr/>
          </p:nvSpPr>
          <p:spPr>
            <a:xfrm>
              <a:off x="5103820" y="2508250"/>
              <a:ext cx="126988" cy="63494"/>
            </a:xfrm>
            <a:prstGeom prst="ellipse">
              <a:avLst/>
            </a:prstGeom>
            <a:solidFill>
              <a:srgbClr val="F16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</p:grpSp>
      <p:pic>
        <p:nvPicPr>
          <p:cNvPr id="91" name="그림 9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42" y="3632400"/>
            <a:ext cx="1534923" cy="165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EEEEE"/>
        </a:solidFill>
        <a:ln>
          <a:noFill/>
        </a:ln>
      </a:spPr>
      <a:bodyPr rtlCol="0" anchor="ctr"/>
      <a:lstStyle>
        <a:defPPr algn="ctr">
          <a:defRPr sz="22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>
        <a:spAutoFit/>
      </a:bodyPr>
      <a:lstStyle>
        <a:defPPr indent="-342900" algn="just">
          <a:lnSpc>
            <a:spcPct val="120000"/>
          </a:lnSpc>
          <a:buFont typeface="Arial" panose="020B0604020202020204" pitchFamily="34" charset="0"/>
          <a:buChar char="•"/>
          <a:defRPr sz="2200" b="1" spc="-100" dirty="0" smtClean="0">
            <a:solidFill>
              <a:schemeClr val="accent2">
                <a:lumMod val="75000"/>
              </a:schemeClr>
            </a:solidFill>
            <a:ea typeface="나눔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407</Words>
  <PresentationFormat>A4 용지(210x297mm)</PresentationFormat>
  <Paragraphs>146</Paragraphs>
  <Slides>13</Slides>
  <Notes>0</Notes>
  <HiddenSlides>2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  <vt:variant>
        <vt:lpstr>재구성한 쇼</vt:lpstr>
      </vt:variant>
      <vt:variant>
        <vt:i4>2</vt:i4>
      </vt:variant>
    </vt:vector>
  </HeadingPairs>
  <TitlesOfParts>
    <vt:vector size="20" baseType="lpstr">
      <vt:lpstr>Arial</vt:lpstr>
      <vt:lpstr>나눔고딕 ExtraBold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  <vt:lpstr>재구성한 쇼 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2020-09-08T04:17:57Z</cp:lastPrinted>
  <dcterms:created xsi:type="dcterms:W3CDTF">2020-09-07T10:18:08Z</dcterms:created>
  <dcterms:modified xsi:type="dcterms:W3CDTF">2021-04-22T10:26:52Z</dcterms:modified>
</cp:coreProperties>
</file>